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3" r:id="rId7"/>
    <p:sldId id="261" r:id="rId8"/>
    <p:sldId id="262"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700"/>
    <a:srgbClr val="B6E3B6"/>
    <a:srgbClr val="9EEF46"/>
    <a:srgbClr val="91D942"/>
    <a:srgbClr val="6AD7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3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10A35-C6CB-1047-B284-6ED81791B12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31945777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0A35-C6CB-1047-B284-6ED81791B12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34978667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0A35-C6CB-1047-B284-6ED81791B12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13776733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10A35-C6CB-1047-B284-6ED81791B12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7290320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10A35-C6CB-1047-B284-6ED81791B129}" type="datetimeFigureOut">
              <a:rPr lang="en-US" smtClean="0"/>
              <a:t>10/23/14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34931480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10A35-C6CB-1047-B284-6ED81791B129}"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65298524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10A35-C6CB-1047-B284-6ED81791B129}" type="datetimeFigureOut">
              <a:rPr lang="en-US" smtClean="0"/>
              <a:t>10/23/14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5970911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10A35-C6CB-1047-B284-6ED81791B129}" type="datetimeFigureOut">
              <a:rPr lang="en-US" smtClean="0"/>
              <a:t>10/23/14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264015760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10A35-C6CB-1047-B284-6ED81791B129}" type="datetimeFigureOut">
              <a:rPr lang="en-US" smtClean="0"/>
              <a:t>10/23/14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31287968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0A35-C6CB-1047-B284-6ED81791B129}"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129206073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10A35-C6CB-1047-B284-6ED81791B129}" type="datetimeFigureOut">
              <a:rPr lang="en-US" smtClean="0"/>
              <a:t>10/23/14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467FA1-5E3A-884F-9627-F99DDC62B310}" type="slidenum">
              <a:rPr lang="en-US" smtClean="0"/>
              <a:t>‹#›</a:t>
            </a:fld>
            <a:endParaRPr lang="en-US"/>
          </a:p>
        </p:txBody>
      </p:sp>
    </p:spTree>
    <p:extLst>
      <p:ext uri="{BB962C8B-B14F-4D97-AF65-F5344CB8AC3E}">
        <p14:creationId xmlns:p14="http://schemas.microsoft.com/office/powerpoint/2010/main" val="286992673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10A35-C6CB-1047-B284-6ED81791B129}" type="datetimeFigureOut">
              <a:rPr lang="en-US" smtClean="0"/>
              <a:t>10/23/14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67FA1-5E3A-884F-9627-F99DDC62B310}" type="slidenum">
              <a:rPr lang="en-US" smtClean="0"/>
              <a:t>‹#›</a:t>
            </a:fld>
            <a:endParaRPr lang="en-US"/>
          </a:p>
        </p:txBody>
      </p:sp>
    </p:spTree>
    <p:extLst>
      <p:ext uri="{BB962C8B-B14F-4D97-AF65-F5344CB8AC3E}">
        <p14:creationId xmlns:p14="http://schemas.microsoft.com/office/powerpoint/2010/main" val="3614716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2750" y="1416050"/>
            <a:ext cx="10001250" cy="4330700"/>
          </a:xfrm>
        </p:spPr>
        <p:txBody>
          <a:bodyPr>
            <a:noAutofit/>
          </a:bodyPr>
          <a:lstStyle/>
          <a:p>
            <a:r>
              <a:rPr lang="en-US" sz="18000" dirty="0" smtClean="0">
                <a:solidFill>
                  <a:srgbClr val="B6E3B6"/>
                </a:solidFill>
                <a:latin typeface="gabeethegoomba "/>
                <a:cs typeface="gabeethegoomba "/>
              </a:rPr>
              <a:t>LIPIDS</a:t>
            </a:r>
            <a:r>
              <a:rPr lang="en-US" sz="7200" dirty="0" smtClean="0">
                <a:solidFill>
                  <a:srgbClr val="B6E3B6"/>
                </a:solidFill>
                <a:latin typeface="gabeethegoomba "/>
                <a:cs typeface="gabeethegoomba "/>
              </a:rPr>
              <a:t/>
            </a:r>
            <a:br>
              <a:rPr lang="en-US" sz="7200" dirty="0" smtClean="0">
                <a:solidFill>
                  <a:srgbClr val="B6E3B6"/>
                </a:solidFill>
                <a:latin typeface="gabeethegoomba "/>
                <a:cs typeface="gabeethegoomba "/>
              </a:rPr>
            </a:br>
            <a:r>
              <a:rPr lang="en-US" sz="6000" dirty="0" smtClean="0">
                <a:solidFill>
                  <a:schemeClr val="tx2">
                    <a:lumMod val="60000"/>
                    <a:lumOff val="40000"/>
                  </a:schemeClr>
                </a:solidFill>
                <a:latin typeface="gabeethegoomba "/>
                <a:cs typeface="gabeethegoomba "/>
              </a:rPr>
              <a:t>“You are What You Eat”</a:t>
            </a:r>
            <a:endParaRPr lang="en-US" sz="6000" dirty="0">
              <a:solidFill>
                <a:schemeClr val="tx2">
                  <a:lumMod val="60000"/>
                  <a:lumOff val="40000"/>
                </a:schemeClr>
              </a:solidFill>
              <a:latin typeface="gabeethegoomba "/>
              <a:cs typeface="gabeethegoomba "/>
            </a:endParaRPr>
          </a:p>
        </p:txBody>
      </p:sp>
    </p:spTree>
    <p:extLst>
      <p:ext uri="{BB962C8B-B14F-4D97-AF65-F5344CB8AC3E}">
        <p14:creationId xmlns:p14="http://schemas.microsoft.com/office/powerpoint/2010/main" val="39646371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a:ln w="28575" cmpd="sng">
            <a:noFill/>
            <a:prstDash val="sysDash"/>
          </a:ln>
        </p:spPr>
        <p:txBody>
          <a:bodyPr>
            <a:normAutofit/>
          </a:bodyPr>
          <a:lstStyle/>
          <a:p>
            <a:r>
              <a:rPr lang="en-US" sz="6000" dirty="0" smtClean="0">
                <a:solidFill>
                  <a:srgbClr val="D7D700"/>
                </a:solidFill>
                <a:latin typeface="gabeethegoomba "/>
                <a:cs typeface="gabeethegoomba "/>
              </a:rPr>
              <a:t>Lipids Chemical Structure</a:t>
            </a:r>
            <a:endParaRPr lang="en-US" sz="6000" dirty="0">
              <a:solidFill>
                <a:srgbClr val="D7D700"/>
              </a:solidFill>
              <a:latin typeface="gabeethegoomba "/>
              <a:cs typeface="gabeethegoomba "/>
            </a:endParaRPr>
          </a:p>
        </p:txBody>
      </p:sp>
      <p:sp>
        <p:nvSpPr>
          <p:cNvPr id="3" name="Content Placeholder 2"/>
          <p:cNvSpPr>
            <a:spLocks noGrp="1"/>
          </p:cNvSpPr>
          <p:nvPr>
            <p:ph idx="1"/>
          </p:nvPr>
        </p:nvSpPr>
        <p:spPr>
          <a:xfrm>
            <a:off x="1362075" y="1143000"/>
            <a:ext cx="5813425" cy="5395912"/>
          </a:xfrm>
        </p:spPr>
        <p:txBody>
          <a:bodyPr>
            <a:normAutofit/>
          </a:bodyPr>
          <a:lstStyle/>
          <a:p>
            <a:pPr marL="0" indent="0" algn="ctr">
              <a:buNone/>
            </a:pPr>
            <a:r>
              <a:rPr lang="en-US" sz="1600">
                <a:latin typeface="Abadi MT Condensed Light"/>
                <a:cs typeface="Abadi MT Condensed Light"/>
              </a:rPr>
              <a:t>Lipids </a:t>
            </a:r>
            <a:r>
              <a:rPr lang="en-US" sz="1600" smtClean="0">
                <a:latin typeface="Abadi MT Condensed Light"/>
                <a:cs typeface="Abadi MT Condensed Light"/>
              </a:rPr>
              <a:t>have </a:t>
            </a:r>
            <a:r>
              <a:rPr lang="en-US" sz="1600" dirty="0">
                <a:latin typeface="Abadi MT Condensed Light"/>
                <a:cs typeface="Abadi MT Condensed Light"/>
              </a:rPr>
              <a:t>no single common structure. The most commonly occurring lipids are </a:t>
            </a:r>
            <a:r>
              <a:rPr lang="en-US" sz="1600" b="1" dirty="0">
                <a:latin typeface="Abadi MT Condensed Light"/>
                <a:cs typeface="Abadi MT Condensed Light"/>
              </a:rPr>
              <a:t>triglycerides and phospholipids.</a:t>
            </a:r>
            <a:r>
              <a:rPr lang="en-US" sz="1600" dirty="0">
                <a:latin typeface="Abadi MT Condensed Light"/>
                <a:cs typeface="Abadi MT Condensed Light"/>
              </a:rPr>
              <a:t> </a:t>
            </a:r>
          </a:p>
          <a:p>
            <a:pPr algn="just"/>
            <a:r>
              <a:rPr lang="en-US" sz="1600" b="1" dirty="0">
                <a:latin typeface="Abadi MT Condensed Light"/>
                <a:cs typeface="Abadi MT Condensed Light"/>
              </a:rPr>
              <a:t>Triglycerides</a:t>
            </a:r>
            <a:r>
              <a:rPr lang="en-US" sz="1600" dirty="0">
                <a:latin typeface="Abadi MT Condensed Light"/>
                <a:cs typeface="Abadi MT Condensed Light"/>
              </a:rPr>
              <a:t> are fats and </a:t>
            </a:r>
            <a:r>
              <a:rPr lang="en-US" sz="1600" dirty="0" smtClean="0">
                <a:latin typeface="Abadi MT Condensed Light"/>
                <a:cs typeface="Abadi MT Condensed Light"/>
              </a:rPr>
              <a:t>oils, they have </a:t>
            </a:r>
            <a:r>
              <a:rPr lang="en-US" sz="1600" dirty="0">
                <a:latin typeface="Abadi MT Condensed Light"/>
                <a:cs typeface="Abadi MT Condensed Light"/>
              </a:rPr>
              <a:t>a glycerol backbone bonded to three fatty acids. If the three fatty are similar then the triglyceride is known as simple triglyceride. If the fatty acids are not similar then the fatty acids are known as mixed </a:t>
            </a:r>
            <a:r>
              <a:rPr lang="en-US" sz="1600" dirty="0" smtClean="0">
                <a:latin typeface="Abadi MT Condensed Light"/>
                <a:cs typeface="Abadi MT Condensed Light"/>
              </a:rPr>
              <a:t>triglyceride, usually found in foods.</a:t>
            </a:r>
            <a:r>
              <a:rPr lang="en-US" sz="1600" dirty="0">
                <a:latin typeface="Abadi MT Condensed Light"/>
                <a:cs typeface="Abadi MT Condensed Light"/>
              </a:rPr>
              <a:t> </a:t>
            </a:r>
            <a:endParaRPr lang="en-US" sz="1600" dirty="0" smtClean="0">
              <a:latin typeface="Abadi MT Condensed Light"/>
              <a:cs typeface="Abadi MT Condensed Light"/>
            </a:endParaRPr>
          </a:p>
          <a:p>
            <a:pPr algn="just"/>
            <a:endParaRPr lang="en-US" sz="1600" dirty="0">
              <a:latin typeface="Abadi MT Condensed Light"/>
              <a:cs typeface="Abadi MT Condensed Light"/>
            </a:endParaRPr>
          </a:p>
          <a:p>
            <a:pPr algn="just"/>
            <a:endParaRPr lang="en-US" sz="1600" dirty="0">
              <a:latin typeface="Abadi MT Condensed Light"/>
              <a:cs typeface="Abadi MT Condensed Light"/>
            </a:endParaRPr>
          </a:p>
          <a:p>
            <a:pPr algn="just"/>
            <a:endParaRPr lang="en-US" sz="1600" dirty="0" smtClean="0">
              <a:latin typeface="Abadi MT Condensed Light"/>
              <a:cs typeface="Abadi MT Condensed Light"/>
            </a:endParaRPr>
          </a:p>
          <a:p>
            <a:pPr marL="0" indent="0" algn="ctr">
              <a:buNone/>
            </a:pPr>
            <a:endParaRPr lang="en-US" sz="1600" dirty="0" smtClean="0">
              <a:latin typeface="Abadi MT Condensed Light"/>
              <a:cs typeface="Abadi MT Condensed Light"/>
            </a:endParaRPr>
          </a:p>
          <a:p>
            <a:pPr marL="0" indent="0" algn="ctr">
              <a:buNone/>
            </a:pPr>
            <a:endParaRPr lang="en-US" sz="1600" b="1" dirty="0" smtClean="0">
              <a:latin typeface="Abadi MT Condensed Light"/>
              <a:cs typeface="Abadi MT Condensed Light"/>
            </a:endParaRPr>
          </a:p>
          <a:p>
            <a:pPr algn="just"/>
            <a:r>
              <a:rPr lang="en-US" sz="1600" b="1" dirty="0" smtClean="0">
                <a:latin typeface="Abadi MT Condensed Light"/>
                <a:cs typeface="Abadi MT Condensed Light"/>
              </a:rPr>
              <a:t>Phospholipids </a:t>
            </a:r>
            <a:r>
              <a:rPr lang="en-US" sz="1600" dirty="0" smtClean="0">
                <a:latin typeface="Abadi MT Condensed Light"/>
                <a:cs typeface="Abadi MT Condensed Light"/>
              </a:rPr>
              <a:t>are the second most common class of lipids. </a:t>
            </a:r>
            <a:r>
              <a:rPr lang="en-US" sz="1600" dirty="0">
                <a:latin typeface="Abadi MT Condensed Light"/>
                <a:cs typeface="Abadi MT Condensed Light"/>
              </a:rPr>
              <a:t>They are found in membranes of animal and </a:t>
            </a:r>
            <a:r>
              <a:rPr lang="en-US" sz="1600" dirty="0" smtClean="0">
                <a:latin typeface="Abadi MT Condensed Light"/>
                <a:cs typeface="Abadi MT Condensed Light"/>
              </a:rPr>
              <a:t>plants, they contain </a:t>
            </a:r>
            <a:r>
              <a:rPr lang="en-US" sz="1600" dirty="0">
                <a:latin typeface="Abadi MT Condensed Light"/>
                <a:cs typeface="Abadi MT Condensed Light"/>
              </a:rPr>
              <a:t>glycerol and fatty acids, they also contain phosphoric acids and a low-molecular weight </a:t>
            </a:r>
            <a:r>
              <a:rPr lang="en-US" sz="1600" dirty="0" smtClean="0">
                <a:latin typeface="Abadi MT Condensed Light"/>
                <a:cs typeface="Abadi MT Condensed Light"/>
              </a:rPr>
              <a:t>alcohol, usually found in membranes. </a:t>
            </a:r>
            <a:r>
              <a:rPr lang="en-US" sz="1600" dirty="0">
                <a:latin typeface="Abadi MT Condensed Light"/>
                <a:cs typeface="Abadi MT Condensed Light"/>
              </a:rPr>
              <a:t>Common phospholipids are lecithins and cephalins. </a:t>
            </a:r>
            <a:endParaRPr lang="en-US" sz="1600" dirty="0" smtClean="0">
              <a:latin typeface="Abadi MT Condensed Light"/>
              <a:cs typeface="Abadi MT Condensed Light"/>
            </a:endParaRPr>
          </a:p>
          <a:p>
            <a:pPr algn="just"/>
            <a:endParaRPr lang="en-US" sz="1600" dirty="0">
              <a:latin typeface="Abadi MT Condensed Light"/>
              <a:cs typeface="Abadi MT Condensed Light"/>
            </a:endParaRPr>
          </a:p>
          <a:p>
            <a:endParaRPr lang="en-US" dirty="0"/>
          </a:p>
        </p:txBody>
      </p:sp>
      <p:pic>
        <p:nvPicPr>
          <p:cNvPr id="6" name="Picture 5"/>
          <p:cNvPicPr>
            <a:picLocks noChangeAspect="1"/>
          </p:cNvPicPr>
          <p:nvPr/>
        </p:nvPicPr>
        <p:blipFill>
          <a:blip r:embed="rId2"/>
          <a:stretch>
            <a:fillRect/>
          </a:stretch>
        </p:blipFill>
        <p:spPr>
          <a:xfrm>
            <a:off x="3302000" y="5245378"/>
            <a:ext cx="2222500" cy="15168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6432550" y="5336242"/>
            <a:ext cx="2032000" cy="1384995"/>
          </a:xfrm>
          <a:prstGeom prst="rect">
            <a:avLst/>
          </a:prstGeom>
          <a:noFill/>
        </p:spPr>
        <p:txBody>
          <a:bodyPr wrap="square" rtlCol="0">
            <a:spAutoFit/>
          </a:bodyPr>
          <a:lstStyle/>
          <a:p>
            <a:pPr algn="ctr"/>
            <a:r>
              <a:rPr lang="en-US" sz="1400" dirty="0">
                <a:latin typeface="Abadi MT Condensed Light"/>
                <a:cs typeface="Abadi MT Condensed Light"/>
              </a:rPr>
              <a:t>This </a:t>
            </a:r>
            <a:r>
              <a:rPr lang="en-US" sz="1400" dirty="0" smtClean="0">
                <a:latin typeface="Abadi MT Condensed Light"/>
                <a:cs typeface="Abadi MT Condensed Light"/>
              </a:rPr>
              <a:t>image shows the </a:t>
            </a:r>
            <a:r>
              <a:rPr lang="en-US" sz="1400" dirty="0">
                <a:latin typeface="Abadi MT Condensed Light"/>
                <a:cs typeface="Abadi MT Condensed Light"/>
              </a:rPr>
              <a:t>components and orientation of the hydrophilic phosphate group and the hydrophobic fatty acid chains that form the lipid bi-layer.</a:t>
            </a:r>
          </a:p>
        </p:txBody>
      </p:sp>
      <p:cxnSp>
        <p:nvCxnSpPr>
          <p:cNvPr id="9" name="Straight Arrow Connector 8"/>
          <p:cNvCxnSpPr/>
          <p:nvPr/>
        </p:nvCxnSpPr>
        <p:spPr>
          <a:xfrm flipH="1">
            <a:off x="5762625" y="5953125"/>
            <a:ext cx="6699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3"/>
          <a:stretch>
            <a:fillRect/>
          </a:stretch>
        </p:blipFill>
        <p:spPr>
          <a:xfrm>
            <a:off x="1714500" y="2857500"/>
            <a:ext cx="5080000" cy="113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7112000" y="2775345"/>
            <a:ext cx="2032000" cy="1384995"/>
          </a:xfrm>
          <a:prstGeom prst="rect">
            <a:avLst/>
          </a:prstGeom>
          <a:noFill/>
        </p:spPr>
        <p:txBody>
          <a:bodyPr wrap="square" rtlCol="0">
            <a:spAutoFit/>
          </a:bodyPr>
          <a:lstStyle/>
          <a:p>
            <a:pPr algn="ctr"/>
            <a:r>
              <a:rPr lang="en-US" sz="1400" dirty="0" smtClean="0">
                <a:latin typeface="Abadi MT Condensed Light"/>
                <a:cs typeface="Abadi MT Condensed Light"/>
              </a:rPr>
              <a:t>This image shows a </a:t>
            </a:r>
            <a:r>
              <a:rPr lang="en-US" sz="1400" dirty="0">
                <a:latin typeface="Abadi MT Condensed Light"/>
                <a:cs typeface="Abadi MT Condensed Light"/>
              </a:rPr>
              <a:t>saturated fatty acid chain (contain single carbon bonds) and an unsaturated fatty acid chain (contain double carbon bonds).</a:t>
            </a:r>
          </a:p>
        </p:txBody>
      </p:sp>
      <p:cxnSp>
        <p:nvCxnSpPr>
          <p:cNvPr id="13" name="Straight Arrow Connector 12"/>
          <p:cNvCxnSpPr/>
          <p:nvPr/>
        </p:nvCxnSpPr>
        <p:spPr>
          <a:xfrm flipH="1">
            <a:off x="6905625" y="3381375"/>
            <a:ext cx="460375"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400691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875"/>
            <a:ext cx="8877300" cy="1600200"/>
          </a:xfrm>
        </p:spPr>
        <p:txBody>
          <a:bodyPr>
            <a:noAutofit/>
          </a:bodyPr>
          <a:lstStyle/>
          <a:p>
            <a:r>
              <a:rPr lang="en-US" sz="5500" dirty="0" smtClean="0">
                <a:solidFill>
                  <a:srgbClr val="D7D700"/>
                </a:solidFill>
                <a:latin typeface="gabeethegoomba "/>
                <a:cs typeface="gabeethegoomba "/>
              </a:rPr>
              <a:t>Processes To Synthesize Lipids</a:t>
            </a:r>
            <a:endParaRPr lang="en-US" sz="5500" dirty="0">
              <a:solidFill>
                <a:srgbClr val="D7D700"/>
              </a:solidFill>
              <a:latin typeface="gabeethegoomba "/>
              <a:cs typeface="gabeethegoomba "/>
            </a:endParaRPr>
          </a:p>
        </p:txBody>
      </p:sp>
      <p:sp>
        <p:nvSpPr>
          <p:cNvPr id="3" name="Content Placeholder 2"/>
          <p:cNvSpPr>
            <a:spLocks noGrp="1"/>
          </p:cNvSpPr>
          <p:nvPr>
            <p:ph idx="1"/>
          </p:nvPr>
        </p:nvSpPr>
        <p:spPr>
          <a:xfrm>
            <a:off x="457200" y="1584325"/>
            <a:ext cx="4225925" cy="5051425"/>
          </a:xfrm>
        </p:spPr>
        <p:txBody>
          <a:bodyPr/>
          <a:lstStyle/>
          <a:p>
            <a:pPr lvl="0">
              <a:lnSpc>
                <a:spcPct val="90000"/>
              </a:lnSpc>
              <a:spcBef>
                <a:spcPts val="1000"/>
              </a:spcBef>
              <a:buClr>
                <a:schemeClr val="dk1"/>
              </a:buClr>
              <a:buSzPct val="39285"/>
              <a:buNone/>
            </a:pPr>
            <a:r>
              <a:rPr lang="en" sz="2000" b="1" dirty="0" smtClean="0">
                <a:latin typeface="Abadi MT Condensed Light"/>
                <a:ea typeface="Calibri"/>
                <a:cs typeface="Abadi MT Condensed Light"/>
                <a:sym typeface="Calibri"/>
              </a:rPr>
              <a:t>Saturated Fats</a:t>
            </a:r>
            <a:r>
              <a:rPr lang="en-US" sz="2000" b="1" dirty="0" smtClean="0">
                <a:latin typeface="Abadi MT Condensed Light"/>
                <a:ea typeface="Calibri"/>
                <a:cs typeface="Abadi MT Condensed Light"/>
                <a:sym typeface="Calibri"/>
              </a:rPr>
              <a:t>:</a:t>
            </a:r>
          </a:p>
          <a:p>
            <a:pPr lvl="0">
              <a:lnSpc>
                <a:spcPct val="90000"/>
              </a:lnSpc>
              <a:spcBef>
                <a:spcPts val="1000"/>
              </a:spcBef>
              <a:buClr>
                <a:schemeClr val="dk1"/>
              </a:buClr>
              <a:buSzPct val="39285"/>
              <a:buNone/>
            </a:pPr>
            <a:r>
              <a:rPr lang="en-US" sz="2000" dirty="0" smtClean="0">
                <a:latin typeface="Abadi MT Condensed Light"/>
                <a:ea typeface="Calibri"/>
                <a:cs typeface="Abadi MT Condensed Light"/>
                <a:sym typeface="Calibri"/>
              </a:rPr>
              <a:t>- </a:t>
            </a:r>
            <a:r>
              <a:rPr lang="en" sz="2000" dirty="0" smtClean="0">
                <a:latin typeface="Abadi MT Condensed Light"/>
                <a:ea typeface="Calibri"/>
                <a:cs typeface="Abadi MT Condensed Light"/>
                <a:sym typeface="Calibri"/>
              </a:rPr>
              <a:t>Solid </a:t>
            </a:r>
            <a:r>
              <a:rPr lang="en" sz="2000" dirty="0">
                <a:latin typeface="Abadi MT Condensed Light"/>
                <a:ea typeface="Calibri"/>
                <a:cs typeface="Abadi MT Condensed Light"/>
                <a:sym typeface="Calibri"/>
              </a:rPr>
              <a:t>at room </a:t>
            </a:r>
            <a:r>
              <a:rPr lang="en" sz="2000" dirty="0" smtClean="0">
                <a:latin typeface="Abadi MT Condensed Light"/>
                <a:ea typeface="Calibri"/>
                <a:cs typeface="Abadi MT Condensed Light"/>
                <a:sym typeface="Calibri"/>
              </a:rPr>
              <a:t>temperature</a:t>
            </a:r>
            <a:endParaRPr lang="en-US" sz="2000" dirty="0" smtClean="0">
              <a:latin typeface="Abadi MT Condensed Light"/>
              <a:ea typeface="Calibri"/>
              <a:cs typeface="Abadi MT Condensed Light"/>
              <a:sym typeface="Calibri"/>
            </a:endParaRPr>
          </a:p>
          <a:p>
            <a:pPr marL="0" lvl="0" indent="0">
              <a:lnSpc>
                <a:spcPct val="90000"/>
              </a:lnSpc>
              <a:spcBef>
                <a:spcPts val="1000"/>
              </a:spcBef>
              <a:buClr>
                <a:schemeClr val="dk1"/>
              </a:buClr>
              <a:buSzPct val="39285"/>
              <a:buNone/>
            </a:pPr>
            <a:r>
              <a:rPr lang="en" sz="2000" b="1" dirty="0" smtClean="0">
                <a:latin typeface="Abadi MT Condensed Light"/>
                <a:ea typeface="Calibri"/>
                <a:cs typeface="Abadi MT Condensed Light"/>
                <a:sym typeface="Calibri"/>
              </a:rPr>
              <a:t>Unsaturated Fats</a:t>
            </a:r>
            <a:r>
              <a:rPr lang="en-US" sz="2000" b="1" dirty="0" smtClean="0">
                <a:latin typeface="Abadi MT Condensed Light"/>
                <a:ea typeface="Calibri"/>
                <a:cs typeface="Abadi MT Condensed Light"/>
                <a:sym typeface="Calibri"/>
              </a:rPr>
              <a:t>:</a:t>
            </a:r>
            <a:endParaRPr lang="en" sz="2000" b="1" dirty="0">
              <a:latin typeface="Abadi MT Condensed Light"/>
              <a:ea typeface="Calibri"/>
              <a:cs typeface="Abadi MT Condensed Light"/>
              <a:sym typeface="Calibri"/>
            </a:endParaRPr>
          </a:p>
          <a:p>
            <a:pPr lvl="0">
              <a:lnSpc>
                <a:spcPct val="90000"/>
              </a:lnSpc>
              <a:spcBef>
                <a:spcPts val="1000"/>
              </a:spcBef>
              <a:buClr>
                <a:schemeClr val="dk1"/>
              </a:buClr>
              <a:buSzPct val="39285"/>
              <a:buNone/>
            </a:pPr>
            <a:r>
              <a:rPr lang="en-US" sz="2000" dirty="0" smtClean="0">
                <a:latin typeface="Abadi MT Condensed Light"/>
                <a:ea typeface="Calibri"/>
                <a:cs typeface="Abadi MT Condensed Light"/>
                <a:sym typeface="Calibri"/>
              </a:rPr>
              <a:t>- </a:t>
            </a:r>
            <a:r>
              <a:rPr lang="en" sz="2000" dirty="0" smtClean="0">
                <a:latin typeface="Abadi MT Condensed Light"/>
                <a:ea typeface="Calibri"/>
                <a:cs typeface="Abadi MT Condensed Light"/>
                <a:sym typeface="Calibri"/>
              </a:rPr>
              <a:t>Liquid </a:t>
            </a:r>
            <a:r>
              <a:rPr lang="en" sz="2000" dirty="0">
                <a:latin typeface="Abadi MT Condensed Light"/>
                <a:ea typeface="Calibri"/>
                <a:cs typeface="Abadi MT Condensed Light"/>
                <a:sym typeface="Calibri"/>
              </a:rPr>
              <a:t>at room temperature </a:t>
            </a:r>
          </a:p>
          <a:p>
            <a:endParaRPr lang="en-US" dirty="0"/>
          </a:p>
        </p:txBody>
      </p:sp>
      <p:pic>
        <p:nvPicPr>
          <p:cNvPr id="4" name="Shape 49"/>
          <p:cNvPicPr preferRelativeResize="0"/>
          <p:nvPr/>
        </p:nvPicPr>
        <p:blipFill>
          <a:blip r:embed="rId2">
            <a:alphaModFix/>
          </a:blip>
          <a:stretch>
            <a:fillRect/>
          </a:stretch>
        </p:blipFill>
        <p:spPr>
          <a:xfrm>
            <a:off x="5461000" y="1663700"/>
            <a:ext cx="3457575" cy="2257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Shape 51"/>
          <p:cNvPicPr preferRelativeResize="0"/>
          <p:nvPr/>
        </p:nvPicPr>
        <p:blipFill>
          <a:blip r:embed="rId3">
            <a:alphaModFix/>
          </a:blip>
          <a:stretch>
            <a:fillRect/>
          </a:stretch>
        </p:blipFill>
        <p:spPr>
          <a:xfrm>
            <a:off x="1449888" y="3782200"/>
            <a:ext cx="3434979" cy="2920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Shape 50"/>
          <p:cNvPicPr preferRelativeResize="0"/>
          <p:nvPr/>
        </p:nvPicPr>
        <p:blipFill>
          <a:blip r:embed="rId4">
            <a:alphaModFix/>
          </a:blip>
          <a:stretch>
            <a:fillRect/>
          </a:stretch>
        </p:blipFill>
        <p:spPr>
          <a:xfrm>
            <a:off x="5286187" y="4136775"/>
            <a:ext cx="3632388" cy="25660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8803203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112"/>
            <a:ext cx="8229600" cy="1281112"/>
          </a:xfrm>
        </p:spPr>
        <p:txBody>
          <a:bodyPr>
            <a:normAutofit/>
          </a:bodyPr>
          <a:lstStyle/>
          <a:p>
            <a:r>
              <a:rPr lang="en-US" sz="6000" dirty="0" smtClean="0">
                <a:solidFill>
                  <a:srgbClr val="D7D700"/>
                </a:solidFill>
                <a:latin typeface="gabeethegoomba "/>
                <a:cs typeface="gabeethegoomba "/>
              </a:rPr>
              <a:t>Sources of Lipids</a:t>
            </a:r>
            <a:endParaRPr lang="en-US" sz="6000" dirty="0">
              <a:solidFill>
                <a:srgbClr val="D7D700"/>
              </a:solidFill>
              <a:latin typeface="gabeethegoomba "/>
              <a:cs typeface="gabeethegoomba "/>
            </a:endParaRPr>
          </a:p>
        </p:txBody>
      </p:sp>
      <p:sp>
        <p:nvSpPr>
          <p:cNvPr id="3" name="Content Placeholder 2"/>
          <p:cNvSpPr>
            <a:spLocks noGrp="1"/>
          </p:cNvSpPr>
          <p:nvPr>
            <p:ph idx="1"/>
          </p:nvPr>
        </p:nvSpPr>
        <p:spPr>
          <a:xfrm>
            <a:off x="457200" y="842023"/>
            <a:ext cx="4114800" cy="3340099"/>
          </a:xfrm>
        </p:spPr>
        <p:txBody>
          <a:bodyPr>
            <a:normAutofit fontScale="92500" lnSpcReduction="20000"/>
          </a:bodyPr>
          <a:lstStyle/>
          <a:p>
            <a:pPr marL="114300" lvl="0" indent="0" algn="just">
              <a:spcBef>
                <a:spcPts val="0"/>
              </a:spcBef>
              <a:buClr>
                <a:schemeClr val="dk1"/>
              </a:buClr>
              <a:buSzPct val="100000"/>
              <a:buNone/>
            </a:pPr>
            <a:r>
              <a:rPr lang="en" sz="2000" b="1" dirty="0">
                <a:latin typeface="Abadi MT Condensed Light"/>
                <a:cs typeface="Abadi MT Condensed Light"/>
              </a:rPr>
              <a:t>Fatty </a:t>
            </a:r>
            <a:r>
              <a:rPr lang="en" sz="2000" b="1" dirty="0" smtClean="0">
                <a:latin typeface="Abadi MT Condensed Light"/>
                <a:cs typeface="Abadi MT Condensed Light"/>
              </a:rPr>
              <a:t>acids</a:t>
            </a:r>
            <a:r>
              <a:rPr lang="en-US" sz="2000" b="1" dirty="0" smtClean="0">
                <a:latin typeface="Abadi MT Condensed Light"/>
                <a:cs typeface="Abadi MT Condensed Light"/>
              </a:rPr>
              <a:t>:</a:t>
            </a:r>
            <a:r>
              <a:rPr lang="en" sz="2000" b="1" dirty="0" smtClean="0">
                <a:latin typeface="Abadi MT Condensed Light"/>
                <a:cs typeface="Abadi MT Condensed Light"/>
              </a:rPr>
              <a:t> </a:t>
            </a:r>
            <a:endParaRPr lang="en" sz="2000" b="1" dirty="0">
              <a:latin typeface="Abadi MT Condensed Light"/>
              <a:cs typeface="Abadi MT Condensed Light"/>
            </a:endParaRPr>
          </a:p>
          <a:p>
            <a:pPr marL="457200" lvl="0" algn="just">
              <a:spcBef>
                <a:spcPts val="0"/>
              </a:spcBef>
              <a:buClr>
                <a:schemeClr val="dk1"/>
              </a:buClr>
              <a:buSzPct val="100000"/>
              <a:buFont typeface="Arial"/>
              <a:buChar char="-"/>
            </a:pPr>
            <a:r>
              <a:rPr lang="en" sz="2000" dirty="0">
                <a:latin typeface="Abadi MT Condensed Light"/>
                <a:cs typeface="Abadi MT Condensed Light"/>
              </a:rPr>
              <a:t>Unsaturated fatty acids</a:t>
            </a:r>
          </a:p>
          <a:p>
            <a:pPr marL="114300" lvl="0" indent="0" algn="just">
              <a:spcBef>
                <a:spcPts val="0"/>
              </a:spcBef>
              <a:buClr>
                <a:schemeClr val="dk1"/>
              </a:buClr>
              <a:buSzPct val="100000"/>
              <a:buNone/>
            </a:pPr>
            <a:r>
              <a:rPr lang="en" sz="2000" b="1" dirty="0">
                <a:latin typeface="Abadi MT Condensed Light"/>
                <a:cs typeface="Abadi MT Condensed Light"/>
              </a:rPr>
              <a:t>Sources of lipids are: </a:t>
            </a:r>
            <a:r>
              <a:rPr lang="en" sz="2000" b="1" dirty="0" smtClean="0">
                <a:latin typeface="Abadi MT Condensed Light"/>
                <a:cs typeface="Abadi MT Condensed Light"/>
              </a:rPr>
              <a:t>oils </a:t>
            </a:r>
            <a:r>
              <a:rPr lang="en" sz="2000" b="1" dirty="0">
                <a:latin typeface="Abadi MT Condensed Light"/>
                <a:cs typeface="Abadi MT Condensed Light"/>
              </a:rPr>
              <a:t>and </a:t>
            </a:r>
            <a:r>
              <a:rPr lang="en" sz="2000" b="1" dirty="0" smtClean="0">
                <a:latin typeface="Abadi MT Condensed Light"/>
                <a:cs typeface="Abadi MT Condensed Light"/>
              </a:rPr>
              <a:t>nuts</a:t>
            </a:r>
            <a:r>
              <a:rPr lang="en-US" sz="2000" b="1" dirty="0">
                <a:latin typeface="Abadi MT Condensed Light"/>
                <a:cs typeface="Abadi MT Condensed Light"/>
              </a:rPr>
              <a:t>:</a:t>
            </a:r>
            <a:endParaRPr lang="en" sz="2000" b="1" dirty="0">
              <a:latin typeface="Abadi MT Condensed Light"/>
              <a:cs typeface="Abadi MT Condensed Light"/>
            </a:endParaRPr>
          </a:p>
          <a:p>
            <a:pPr marL="457200" lvl="0" algn="just">
              <a:spcBef>
                <a:spcPts val="0"/>
              </a:spcBef>
              <a:buClr>
                <a:schemeClr val="dk1"/>
              </a:buClr>
              <a:buSzPct val="100000"/>
              <a:buFont typeface="Arial"/>
              <a:buChar char="-"/>
            </a:pPr>
            <a:r>
              <a:rPr lang="en" sz="2000" dirty="0">
                <a:latin typeface="Abadi MT Condensed Light"/>
                <a:cs typeface="Abadi MT Condensed Light"/>
              </a:rPr>
              <a:t>Oils: vegetable oil, nut oils, and coconut oil. </a:t>
            </a:r>
          </a:p>
          <a:p>
            <a:pPr marL="457200" lvl="0" algn="just">
              <a:spcBef>
                <a:spcPts val="0"/>
              </a:spcBef>
              <a:buClr>
                <a:schemeClr val="dk1"/>
              </a:buClr>
              <a:buSzPct val="100000"/>
              <a:buFont typeface="Arial"/>
              <a:buChar char="-"/>
            </a:pPr>
            <a:r>
              <a:rPr lang="en" sz="2000" dirty="0">
                <a:latin typeface="Abadi MT Condensed Light"/>
                <a:cs typeface="Abadi MT Condensed Light"/>
              </a:rPr>
              <a:t>Nuts: peanuts, almonds, cashews, pistachios, hazelnuts and walnuts. </a:t>
            </a:r>
          </a:p>
          <a:p>
            <a:pPr marL="457200" lvl="0" algn="just">
              <a:spcBef>
                <a:spcPts val="0"/>
              </a:spcBef>
              <a:buClr>
                <a:schemeClr val="dk1"/>
              </a:buClr>
              <a:buSzPct val="100000"/>
              <a:buFont typeface="Arial"/>
              <a:buChar char="-"/>
            </a:pPr>
            <a:r>
              <a:rPr lang="en" sz="2000" dirty="0">
                <a:latin typeface="Abadi MT Condensed Light"/>
                <a:cs typeface="Abadi MT Condensed Light"/>
              </a:rPr>
              <a:t>Other examples: the ones found in beef, poultry, fish, pork, eggs, avocado, cheese, butter, and sour cream</a:t>
            </a:r>
            <a:r>
              <a:rPr lang="en" sz="2000" dirty="0" smtClean="0">
                <a:latin typeface="Abadi MT Condensed Light"/>
                <a:cs typeface="Abadi MT Condensed Light"/>
              </a:rPr>
              <a:t>.</a:t>
            </a:r>
            <a:endParaRPr lang="en-US" sz="2000" dirty="0" smtClean="0">
              <a:latin typeface="Abadi MT Condensed Light"/>
              <a:cs typeface="Abadi MT Condensed Light"/>
            </a:endParaRPr>
          </a:p>
          <a:p>
            <a:pPr marL="114300" lvl="0" indent="0" algn="just">
              <a:spcBef>
                <a:spcPts val="0"/>
              </a:spcBef>
              <a:buClr>
                <a:schemeClr val="dk1"/>
              </a:buClr>
              <a:buSzPct val="100000"/>
              <a:buNone/>
            </a:pPr>
            <a:r>
              <a:rPr lang="en-US" sz="2000" b="1" dirty="0" smtClean="0">
                <a:latin typeface="Abadi MT Condensed Light"/>
                <a:cs typeface="Abadi MT Condensed Light"/>
              </a:rPr>
              <a:t>Unsaturated Fatty Acids:</a:t>
            </a:r>
          </a:p>
          <a:p>
            <a:pPr marL="114300" lvl="0" indent="0" algn="just">
              <a:spcBef>
                <a:spcPts val="0"/>
              </a:spcBef>
              <a:buClr>
                <a:schemeClr val="dk1"/>
              </a:buClr>
              <a:buSzPct val="100000"/>
              <a:buNone/>
            </a:pPr>
            <a:r>
              <a:rPr lang="en-US" sz="2000" b="1" dirty="0" smtClean="0">
                <a:latin typeface="Abadi MT Condensed Light"/>
                <a:cs typeface="Abadi MT Condensed Light"/>
              </a:rPr>
              <a:t>-  </a:t>
            </a:r>
            <a:r>
              <a:rPr lang="en-US" sz="2000" dirty="0" smtClean="0">
                <a:latin typeface="Abadi MT Condensed Light"/>
                <a:cs typeface="Abadi MT Condensed Light"/>
              </a:rPr>
              <a:t>Cis</a:t>
            </a:r>
          </a:p>
          <a:p>
            <a:pPr marL="114300" lvl="0" indent="0" algn="just">
              <a:spcBef>
                <a:spcPts val="0"/>
              </a:spcBef>
              <a:buClr>
                <a:schemeClr val="dk1"/>
              </a:buClr>
              <a:buSzPct val="100000"/>
              <a:buNone/>
            </a:pPr>
            <a:r>
              <a:rPr lang="en-US" sz="2000" dirty="0" smtClean="0">
                <a:latin typeface="Abadi MT Condensed Light"/>
                <a:cs typeface="Abadi MT Condensed Light"/>
              </a:rPr>
              <a:t>- Trans isomers</a:t>
            </a:r>
            <a:endParaRPr lang="en" sz="2000" dirty="0">
              <a:latin typeface="Abadi MT Condensed Light"/>
              <a:cs typeface="Abadi MT Condensed Light"/>
            </a:endParaRPr>
          </a:p>
          <a:p>
            <a:endParaRPr lang="en-US" dirty="0"/>
          </a:p>
        </p:txBody>
      </p:sp>
      <p:pic>
        <p:nvPicPr>
          <p:cNvPr id="4" name="Shape 33"/>
          <p:cNvPicPr preferRelativeResize="0"/>
          <p:nvPr/>
        </p:nvPicPr>
        <p:blipFill>
          <a:blip r:embed="rId2">
            <a:alphaModFix/>
          </a:blip>
          <a:stretch>
            <a:fillRect/>
          </a:stretch>
        </p:blipFill>
        <p:spPr>
          <a:xfrm>
            <a:off x="457200" y="4172596"/>
            <a:ext cx="3753988" cy="2542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Shape 32"/>
          <p:cNvPicPr preferRelativeResize="0"/>
          <p:nvPr/>
        </p:nvPicPr>
        <p:blipFill>
          <a:blip r:embed="rId3">
            <a:alphaModFix/>
          </a:blip>
          <a:stretch>
            <a:fillRect/>
          </a:stretch>
        </p:blipFill>
        <p:spPr>
          <a:xfrm>
            <a:off x="4572000" y="4172596"/>
            <a:ext cx="3949010" cy="25238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Shape 31"/>
          <p:cNvPicPr preferRelativeResize="0"/>
          <p:nvPr/>
        </p:nvPicPr>
        <p:blipFill>
          <a:blip r:embed="rId4">
            <a:alphaModFix/>
          </a:blip>
          <a:stretch>
            <a:fillRect/>
          </a:stretch>
        </p:blipFill>
        <p:spPr>
          <a:xfrm>
            <a:off x="4747764" y="1143000"/>
            <a:ext cx="3773245" cy="2691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15754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sz="6000" dirty="0">
                <a:solidFill>
                  <a:srgbClr val="D7D700"/>
                </a:solidFill>
                <a:latin typeface="gabeethegoomba "/>
                <a:cs typeface="gabeethegoomba "/>
              </a:rPr>
              <a:t>Importance of Fatty Acids</a:t>
            </a:r>
            <a:endParaRPr lang="en-US" sz="5500" dirty="0">
              <a:solidFill>
                <a:srgbClr val="D7D700"/>
              </a:solidFill>
              <a:latin typeface="gabeethegoomba "/>
              <a:cs typeface="gabeethegoomba "/>
            </a:endParaRPr>
          </a:p>
        </p:txBody>
      </p:sp>
      <p:sp>
        <p:nvSpPr>
          <p:cNvPr id="3" name="Content Placeholder 2"/>
          <p:cNvSpPr>
            <a:spLocks noGrp="1"/>
          </p:cNvSpPr>
          <p:nvPr>
            <p:ph idx="1"/>
          </p:nvPr>
        </p:nvSpPr>
        <p:spPr>
          <a:xfrm>
            <a:off x="346075" y="1663700"/>
            <a:ext cx="8178800" cy="2543175"/>
          </a:xfrm>
        </p:spPr>
        <p:txBody>
          <a:bodyPr>
            <a:normAutofit/>
          </a:bodyPr>
          <a:lstStyle/>
          <a:p>
            <a:pPr lvl="0" algn="just">
              <a:spcBef>
                <a:spcPts val="0"/>
              </a:spcBef>
              <a:buClr>
                <a:schemeClr val="dk1"/>
              </a:buClr>
              <a:buSzPct val="91666"/>
              <a:buFontTx/>
              <a:buChar char="-"/>
            </a:pPr>
            <a:r>
              <a:rPr lang="en" sz="2100" dirty="0" smtClean="0">
                <a:latin typeface="Abadi MT Condensed Light"/>
                <a:cs typeface="Abadi MT Condensed Light"/>
              </a:rPr>
              <a:t>Unsaturated </a:t>
            </a:r>
            <a:r>
              <a:rPr lang="en" sz="2100" dirty="0">
                <a:latin typeface="Abadi MT Condensed Light"/>
                <a:cs typeface="Abadi MT Condensed Light"/>
              </a:rPr>
              <a:t>Fatty acids contribute positively to your health, especially polyunsaturated fatty </a:t>
            </a:r>
            <a:r>
              <a:rPr lang="en" sz="2100" dirty="0" smtClean="0">
                <a:latin typeface="Abadi MT Condensed Light"/>
                <a:cs typeface="Abadi MT Condensed Light"/>
              </a:rPr>
              <a:t>acids</a:t>
            </a:r>
            <a:r>
              <a:rPr lang="en-US" sz="2100" dirty="0" smtClean="0">
                <a:latin typeface="Abadi MT Condensed Light"/>
                <a:cs typeface="Abadi MT Condensed Light"/>
              </a:rPr>
              <a:t>.</a:t>
            </a:r>
          </a:p>
          <a:p>
            <a:pPr lvl="0" algn="just">
              <a:spcBef>
                <a:spcPts val="0"/>
              </a:spcBef>
              <a:buClr>
                <a:schemeClr val="dk1"/>
              </a:buClr>
              <a:buSzPct val="91666"/>
              <a:buFontTx/>
              <a:buChar char="-"/>
            </a:pPr>
            <a:r>
              <a:rPr lang="en-US" sz="2100" dirty="0" smtClean="0">
                <a:latin typeface="Abadi MT Condensed Light"/>
                <a:cs typeface="Abadi MT Condensed Light"/>
              </a:rPr>
              <a:t> </a:t>
            </a:r>
            <a:r>
              <a:rPr lang="en" sz="2100" dirty="0" smtClean="0">
                <a:latin typeface="Abadi MT Condensed Light"/>
                <a:cs typeface="Abadi MT Condensed Light"/>
              </a:rPr>
              <a:t>Alpha-linolenic </a:t>
            </a:r>
            <a:r>
              <a:rPr lang="en" sz="2100" dirty="0">
                <a:latin typeface="Abadi MT Condensed Light"/>
                <a:cs typeface="Abadi MT Condensed Light"/>
              </a:rPr>
              <a:t>acids (omega-3) prevents cancer and is essential for our </a:t>
            </a:r>
            <a:r>
              <a:rPr lang="en" sz="2100" dirty="0" smtClean="0">
                <a:latin typeface="Abadi MT Condensed Light"/>
                <a:cs typeface="Abadi MT Condensed Light"/>
              </a:rPr>
              <a:t>metabolism</a:t>
            </a:r>
            <a:endParaRPr lang="en-US" sz="2100" dirty="0" smtClean="0">
              <a:latin typeface="Abadi MT Condensed Light"/>
              <a:cs typeface="Abadi MT Condensed Light"/>
            </a:endParaRPr>
          </a:p>
          <a:p>
            <a:pPr lvl="0" algn="just">
              <a:spcBef>
                <a:spcPts val="0"/>
              </a:spcBef>
              <a:buClr>
                <a:schemeClr val="dk1"/>
              </a:buClr>
              <a:buSzPct val="91666"/>
              <a:buFontTx/>
              <a:buChar char="-"/>
            </a:pPr>
            <a:r>
              <a:rPr lang="en" sz="2100" dirty="0" smtClean="0">
                <a:latin typeface="Abadi MT Condensed Light"/>
                <a:cs typeface="Abadi MT Condensed Light"/>
              </a:rPr>
              <a:t>Docosahexaenoic </a:t>
            </a:r>
            <a:r>
              <a:rPr lang="en" sz="2100" dirty="0">
                <a:latin typeface="Abadi MT Condensed Light"/>
                <a:cs typeface="Abadi MT Condensed Light"/>
              </a:rPr>
              <a:t>acids takes part of 60% of your brain. Lack of DHA can cause deteriorate the capacity of your brain and lead to mental </a:t>
            </a:r>
            <a:r>
              <a:rPr lang="en" sz="2100" dirty="0" smtClean="0">
                <a:latin typeface="Abadi MT Condensed Light"/>
                <a:cs typeface="Abadi MT Condensed Light"/>
              </a:rPr>
              <a:t>disorders</a:t>
            </a:r>
            <a:r>
              <a:rPr lang="en-US" sz="2100" dirty="0" smtClean="0">
                <a:latin typeface="Abadi MT Condensed Light"/>
                <a:cs typeface="Abadi MT Condensed Light"/>
              </a:rPr>
              <a:t>.</a:t>
            </a:r>
          </a:p>
          <a:p>
            <a:pPr lvl="0" algn="just">
              <a:spcBef>
                <a:spcPts val="0"/>
              </a:spcBef>
              <a:buClr>
                <a:schemeClr val="dk1"/>
              </a:buClr>
              <a:buSzPct val="91666"/>
              <a:buFontTx/>
              <a:buChar char="-"/>
            </a:pPr>
            <a:r>
              <a:rPr lang="en" sz="2100" dirty="0" smtClean="0">
                <a:latin typeface="Abadi MT Condensed Light"/>
                <a:cs typeface="Abadi MT Condensed Light"/>
              </a:rPr>
              <a:t>Eicosapentaenoic </a:t>
            </a:r>
            <a:r>
              <a:rPr lang="en" sz="2100" dirty="0">
                <a:latin typeface="Abadi MT Condensed Light"/>
                <a:cs typeface="Abadi MT Condensed Light"/>
              </a:rPr>
              <a:t>Acids are essential to lower inflammation. It treats schizophrenia and </a:t>
            </a:r>
            <a:r>
              <a:rPr lang="en" sz="2100" dirty="0" smtClean="0">
                <a:latin typeface="Abadi MT Condensed Light"/>
                <a:cs typeface="Abadi MT Condensed Light"/>
              </a:rPr>
              <a:t>depression</a:t>
            </a:r>
            <a:r>
              <a:rPr lang="en-US" sz="2100" dirty="0" smtClean="0">
                <a:latin typeface="Abadi MT Condensed Light"/>
                <a:cs typeface="Abadi MT Condensed Light"/>
              </a:rPr>
              <a:t>.</a:t>
            </a:r>
            <a:endParaRPr lang="en" sz="2100" dirty="0">
              <a:latin typeface="Abadi MT Condensed Light"/>
              <a:cs typeface="Abadi MT Condensed Light"/>
            </a:endParaRPr>
          </a:p>
          <a:p>
            <a:endParaRPr lang="en-US" dirty="0"/>
          </a:p>
        </p:txBody>
      </p:sp>
      <p:pic>
        <p:nvPicPr>
          <p:cNvPr id="4" name="Shape 65"/>
          <p:cNvPicPr preferRelativeResize="0"/>
          <p:nvPr/>
        </p:nvPicPr>
        <p:blipFill>
          <a:blip r:embed="rId2">
            <a:alphaModFix/>
          </a:blip>
          <a:stretch>
            <a:fillRect/>
          </a:stretch>
        </p:blipFill>
        <p:spPr>
          <a:xfrm>
            <a:off x="123825" y="4476749"/>
            <a:ext cx="2670175" cy="176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Shape 64"/>
          <p:cNvPicPr preferRelativeResize="0"/>
          <p:nvPr/>
        </p:nvPicPr>
        <p:blipFill>
          <a:blip r:embed="rId3">
            <a:alphaModFix/>
          </a:blip>
          <a:stretch>
            <a:fillRect/>
          </a:stretch>
        </p:blipFill>
        <p:spPr>
          <a:xfrm>
            <a:off x="3013521" y="4450168"/>
            <a:ext cx="3273624" cy="1868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Shape 66"/>
          <p:cNvPicPr preferRelativeResize="0"/>
          <p:nvPr/>
        </p:nvPicPr>
        <p:blipFill>
          <a:blip r:embed="rId4">
            <a:alphaModFix/>
          </a:blip>
          <a:stretch>
            <a:fillRect/>
          </a:stretch>
        </p:blipFill>
        <p:spPr>
          <a:xfrm>
            <a:off x="6464945" y="4494855"/>
            <a:ext cx="2586980" cy="1807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1532095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 sz="4800" dirty="0">
                <a:solidFill>
                  <a:srgbClr val="D7D700"/>
                </a:solidFill>
                <a:latin typeface="gabeethegoomba "/>
                <a:cs typeface="gabeethegoomba "/>
              </a:rPr>
              <a:t>Consequences of Fat Deficiency </a:t>
            </a:r>
            <a:endParaRPr lang="en-US" sz="4800" dirty="0">
              <a:solidFill>
                <a:srgbClr val="D7D700"/>
              </a:solidFill>
              <a:latin typeface="gabeethegoomba "/>
              <a:cs typeface="gabeethegoomba "/>
            </a:endParaRPr>
          </a:p>
        </p:txBody>
      </p:sp>
      <p:sp>
        <p:nvSpPr>
          <p:cNvPr id="3" name="Content Placeholder 2"/>
          <p:cNvSpPr>
            <a:spLocks noGrp="1"/>
          </p:cNvSpPr>
          <p:nvPr>
            <p:ph idx="1"/>
          </p:nvPr>
        </p:nvSpPr>
        <p:spPr>
          <a:xfrm>
            <a:off x="457201" y="1600200"/>
            <a:ext cx="4829174" cy="5083175"/>
          </a:xfrm>
        </p:spPr>
        <p:txBody>
          <a:bodyPr>
            <a:normAutofit fontScale="77500" lnSpcReduction="20000"/>
          </a:bodyPr>
          <a:lstStyle/>
          <a:p>
            <a:pPr lvl="0">
              <a:spcBef>
                <a:spcPts val="0"/>
              </a:spcBef>
              <a:buClr>
                <a:schemeClr val="dk1"/>
              </a:buClr>
              <a:buSzPct val="91666"/>
              <a:buNone/>
            </a:pPr>
            <a:r>
              <a:rPr lang="en-US" sz="2800" dirty="0" smtClean="0">
                <a:latin typeface="Abadi MT Condensed Light"/>
                <a:cs typeface="Abadi MT Condensed Light"/>
              </a:rPr>
              <a:t>- </a:t>
            </a:r>
            <a:r>
              <a:rPr lang="en" sz="2800" dirty="0" smtClean="0">
                <a:latin typeface="Abadi MT Condensed Light"/>
                <a:cs typeface="Abadi MT Condensed Light"/>
              </a:rPr>
              <a:t>Malnutrition</a:t>
            </a:r>
            <a:endParaRPr lang="en" sz="2800" dirty="0">
              <a:latin typeface="Abadi MT Condensed Light"/>
              <a:cs typeface="Abadi MT Condensed Light"/>
            </a:endParaRPr>
          </a:p>
          <a:p>
            <a:pPr lvl="0">
              <a:spcBef>
                <a:spcPts val="0"/>
              </a:spcBef>
              <a:buClr>
                <a:schemeClr val="dk1"/>
              </a:buClr>
              <a:buSzPct val="91666"/>
              <a:buNone/>
            </a:pPr>
            <a:r>
              <a:rPr lang="en" sz="2800" dirty="0">
                <a:latin typeface="Abadi MT Condensed Light"/>
                <a:cs typeface="Abadi MT Condensed Light"/>
              </a:rPr>
              <a:t>Mental Illness:</a:t>
            </a:r>
          </a:p>
          <a:p>
            <a:pPr lvl="0">
              <a:spcBef>
                <a:spcPts val="0"/>
              </a:spcBef>
              <a:buClr>
                <a:schemeClr val="dk1"/>
              </a:buClr>
              <a:buSzPct val="91666"/>
              <a:buNone/>
            </a:pPr>
            <a:r>
              <a:rPr lang="en" sz="2800" dirty="0">
                <a:latin typeface="Abadi MT Condensed Light"/>
                <a:cs typeface="Abadi MT Condensed Light"/>
              </a:rPr>
              <a:t>-People with a low intake of Omega-3 Fatty Acids are found to suffer from dyslexia, autism, depression, learning disability, and even schizophrenia</a:t>
            </a:r>
          </a:p>
          <a:p>
            <a:pPr lvl="0">
              <a:spcBef>
                <a:spcPts val="0"/>
              </a:spcBef>
              <a:buClr>
                <a:schemeClr val="dk1"/>
              </a:buClr>
              <a:buSzPct val="91666"/>
              <a:buNone/>
            </a:pPr>
            <a:r>
              <a:rPr lang="en" sz="2800" dirty="0">
                <a:latin typeface="Abadi MT Condensed Light"/>
                <a:cs typeface="Abadi MT Condensed Light"/>
              </a:rPr>
              <a:t>-A low intake of DHA during aging can produce </a:t>
            </a:r>
            <a:r>
              <a:rPr lang="en" sz="2800" dirty="0" smtClean="0">
                <a:latin typeface="Abadi MT Condensed Light"/>
                <a:cs typeface="Abadi MT Condensed Light"/>
              </a:rPr>
              <a:t>Alzheimer</a:t>
            </a:r>
            <a:r>
              <a:rPr lang="en-US" sz="2800" dirty="0" smtClean="0">
                <a:latin typeface="Abadi MT Condensed Light"/>
                <a:cs typeface="Abadi MT Condensed Light"/>
              </a:rPr>
              <a:t> </a:t>
            </a:r>
            <a:r>
              <a:rPr lang="en" sz="2800" dirty="0" smtClean="0">
                <a:latin typeface="Abadi MT Condensed Light"/>
                <a:cs typeface="Abadi MT Condensed Light"/>
              </a:rPr>
              <a:t>Disease</a:t>
            </a:r>
            <a:r>
              <a:rPr lang="en-US" sz="2800" dirty="0" smtClean="0">
                <a:latin typeface="Abadi MT Condensed Light"/>
                <a:cs typeface="Abadi MT Condensed Light"/>
              </a:rPr>
              <a:t>.</a:t>
            </a:r>
            <a:endParaRPr lang="en" sz="2800" dirty="0">
              <a:latin typeface="Abadi MT Condensed Light"/>
              <a:cs typeface="Abadi MT Condensed Light"/>
            </a:endParaRPr>
          </a:p>
          <a:p>
            <a:pPr lvl="0">
              <a:spcBef>
                <a:spcPts val="0"/>
              </a:spcBef>
              <a:buClr>
                <a:schemeClr val="dk1"/>
              </a:buClr>
              <a:buSzPct val="91666"/>
              <a:buNone/>
            </a:pPr>
            <a:r>
              <a:rPr lang="en" sz="2800" dirty="0">
                <a:latin typeface="Abadi MT Condensed Light"/>
                <a:cs typeface="Abadi MT Condensed Light"/>
              </a:rPr>
              <a:t>Cardiovascular Diseases:</a:t>
            </a:r>
          </a:p>
          <a:p>
            <a:pPr lvl="0">
              <a:spcBef>
                <a:spcPts val="0"/>
              </a:spcBef>
              <a:buClr>
                <a:schemeClr val="dk1"/>
              </a:buClr>
              <a:buSzPct val="91666"/>
              <a:buNone/>
            </a:pPr>
            <a:r>
              <a:rPr lang="en" sz="2800" dirty="0">
                <a:latin typeface="Abadi MT Condensed Light"/>
                <a:cs typeface="Abadi MT Condensed Light"/>
              </a:rPr>
              <a:t>-Low levels of Omega-3 Fatty Acids can cause coronary heart disease, hypertension, stroke, cardiac arrest, arthritis, Crohn’s disease, and multiple </a:t>
            </a:r>
            <a:r>
              <a:rPr lang="en" sz="2800" dirty="0" smtClean="0">
                <a:latin typeface="Abadi MT Condensed Light"/>
                <a:cs typeface="Abadi MT Condensed Light"/>
              </a:rPr>
              <a:t>sclerosis</a:t>
            </a:r>
            <a:r>
              <a:rPr lang="en-US" sz="2800" dirty="0" smtClean="0">
                <a:latin typeface="Abadi MT Condensed Light"/>
                <a:cs typeface="Abadi MT Condensed Light"/>
              </a:rPr>
              <a:t>.</a:t>
            </a:r>
            <a:endParaRPr lang="en" sz="2800" dirty="0">
              <a:latin typeface="Abadi MT Condensed Light"/>
              <a:cs typeface="Abadi MT Condensed Light"/>
            </a:endParaRPr>
          </a:p>
          <a:p>
            <a:pPr lvl="0">
              <a:spcBef>
                <a:spcPts val="0"/>
              </a:spcBef>
              <a:buClr>
                <a:schemeClr val="dk1"/>
              </a:buClr>
              <a:buSzPct val="91666"/>
              <a:buNone/>
            </a:pPr>
            <a:r>
              <a:rPr lang="en" sz="2800" dirty="0">
                <a:latin typeface="Abadi MT Condensed Light"/>
                <a:cs typeface="Abadi MT Condensed Light"/>
              </a:rPr>
              <a:t>Cancers:</a:t>
            </a:r>
          </a:p>
          <a:p>
            <a:pPr lvl="0">
              <a:spcBef>
                <a:spcPts val="0"/>
              </a:spcBef>
              <a:buClr>
                <a:schemeClr val="dk1"/>
              </a:buClr>
              <a:buSzPct val="91666"/>
              <a:buNone/>
            </a:pPr>
            <a:r>
              <a:rPr lang="en" sz="2800" dirty="0">
                <a:latin typeface="Abadi MT Condensed Light"/>
                <a:cs typeface="Abadi MT Condensed Light"/>
              </a:rPr>
              <a:t>-Studies have found that high intakes of DHA and EPA lower the risk of breast, colon, and prostate </a:t>
            </a:r>
            <a:r>
              <a:rPr lang="en" sz="2800" dirty="0" smtClean="0">
                <a:latin typeface="Abadi MT Condensed Light"/>
                <a:cs typeface="Abadi MT Condensed Light"/>
              </a:rPr>
              <a:t>cancer</a:t>
            </a:r>
            <a:r>
              <a:rPr lang="en-US" sz="2800" dirty="0" smtClean="0">
                <a:latin typeface="Abadi MT Condensed Light"/>
                <a:cs typeface="Abadi MT Condensed Light"/>
              </a:rPr>
              <a:t>.</a:t>
            </a:r>
            <a:endParaRPr lang="en" sz="2800" dirty="0">
              <a:latin typeface="Abadi MT Condensed Light"/>
              <a:cs typeface="Abadi MT Condensed Light"/>
            </a:endParaRPr>
          </a:p>
          <a:p>
            <a:endParaRPr lang="en-US" dirty="0"/>
          </a:p>
        </p:txBody>
      </p:sp>
      <p:pic>
        <p:nvPicPr>
          <p:cNvPr id="4" name="Shape 72"/>
          <p:cNvPicPr preferRelativeResize="0"/>
          <p:nvPr/>
        </p:nvPicPr>
        <p:blipFill>
          <a:blip r:embed="rId2">
            <a:alphaModFix/>
          </a:blip>
          <a:stretch>
            <a:fillRect/>
          </a:stretch>
        </p:blipFill>
        <p:spPr>
          <a:xfrm>
            <a:off x="5254625" y="2518200"/>
            <a:ext cx="3777928" cy="25141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1742047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
            <a:ext cx="8229600" cy="1789112"/>
          </a:xfrm>
        </p:spPr>
        <p:txBody>
          <a:bodyPr>
            <a:noAutofit/>
          </a:bodyPr>
          <a:lstStyle/>
          <a:p>
            <a:r>
              <a:rPr lang="en-US" sz="6000" dirty="0" smtClean="0">
                <a:solidFill>
                  <a:srgbClr val="D7D700"/>
                </a:solidFill>
                <a:latin typeface="gabeethegoomba "/>
                <a:cs typeface="gabeethegoomba "/>
              </a:rPr>
              <a:t>How To Prevent Deficiency Syndrome</a:t>
            </a:r>
            <a:endParaRPr lang="en-US" sz="6000" dirty="0">
              <a:solidFill>
                <a:srgbClr val="D7D700"/>
              </a:solidFill>
              <a:latin typeface="gabeethegoomba "/>
              <a:cs typeface="gabeethegoomba "/>
            </a:endParaRPr>
          </a:p>
        </p:txBody>
      </p:sp>
      <p:sp>
        <p:nvSpPr>
          <p:cNvPr id="3" name="Content Placeholder 2"/>
          <p:cNvSpPr>
            <a:spLocks noGrp="1"/>
          </p:cNvSpPr>
          <p:nvPr>
            <p:ph idx="1"/>
          </p:nvPr>
        </p:nvSpPr>
        <p:spPr>
          <a:xfrm>
            <a:off x="457200" y="1981201"/>
            <a:ext cx="8099425" cy="1733550"/>
          </a:xfrm>
        </p:spPr>
        <p:txBody>
          <a:bodyPr>
            <a:normAutofit/>
          </a:bodyPr>
          <a:lstStyle/>
          <a:p>
            <a:pPr>
              <a:buFontTx/>
              <a:buChar char="-"/>
            </a:pPr>
            <a:r>
              <a:rPr lang="en-US" sz="2000" dirty="0" smtClean="0">
                <a:latin typeface="Abadi MT Condensed Light"/>
                <a:cs typeface="Abadi MT Condensed Light"/>
              </a:rPr>
              <a:t>We need the fats in our body, one easy step would be eating fats like unsaturated fats, because they are better for the body.</a:t>
            </a:r>
          </a:p>
          <a:p>
            <a:pPr>
              <a:buFontTx/>
              <a:buChar char="-"/>
            </a:pPr>
            <a:r>
              <a:rPr lang="en-US" sz="2000" dirty="0" smtClean="0">
                <a:latin typeface="Abadi MT Condensed Light"/>
                <a:cs typeface="Abadi MT Condensed Light"/>
              </a:rPr>
              <a:t>Another way to prevent the deficiency syndrome would be taking vitamins like Vitamin A.</a:t>
            </a:r>
          </a:p>
          <a:p>
            <a:pPr>
              <a:buFontTx/>
              <a:buChar char="-"/>
            </a:pPr>
            <a:r>
              <a:rPr lang="en-US" sz="2000" dirty="0" smtClean="0">
                <a:latin typeface="Abadi MT Condensed Light"/>
                <a:cs typeface="Abadi MT Condensed Light"/>
              </a:rPr>
              <a:t>Once in a while you can eat saturated fats even though they are harder to burn off.</a:t>
            </a:r>
            <a:endParaRPr lang="en-US" sz="2000" dirty="0">
              <a:latin typeface="Abadi MT Condensed Light"/>
              <a:cs typeface="Abadi MT Condensed Light"/>
            </a:endParaRPr>
          </a:p>
        </p:txBody>
      </p:sp>
      <p:pic>
        <p:nvPicPr>
          <p:cNvPr id="6" name="Picture 5"/>
          <p:cNvPicPr>
            <a:picLocks noChangeAspect="1"/>
          </p:cNvPicPr>
          <p:nvPr/>
        </p:nvPicPr>
        <p:blipFill>
          <a:blip r:embed="rId2"/>
          <a:stretch>
            <a:fillRect/>
          </a:stretch>
        </p:blipFill>
        <p:spPr>
          <a:xfrm>
            <a:off x="790575" y="3571874"/>
            <a:ext cx="1423176" cy="287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3"/>
          <a:stretch>
            <a:fillRect/>
          </a:stretch>
        </p:blipFill>
        <p:spPr>
          <a:xfrm>
            <a:off x="2482850" y="3714751"/>
            <a:ext cx="2971800" cy="2730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a:srcRect l="14441" r="17072"/>
          <a:stretch/>
        </p:blipFill>
        <p:spPr>
          <a:xfrm>
            <a:off x="5837754" y="3714751"/>
            <a:ext cx="2849046" cy="2778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893354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29600" cy="1143000"/>
          </a:xfrm>
        </p:spPr>
        <p:txBody>
          <a:bodyPr>
            <a:normAutofit/>
          </a:bodyPr>
          <a:lstStyle/>
          <a:p>
            <a:r>
              <a:rPr lang="en-US" sz="6000" dirty="0" smtClean="0">
                <a:solidFill>
                  <a:srgbClr val="D7D700"/>
                </a:solidFill>
                <a:latin typeface="gabeethegoomba "/>
                <a:cs typeface="gabeethegoomba "/>
              </a:rPr>
              <a:t>Interesting Facts</a:t>
            </a:r>
            <a:endParaRPr lang="en-US" sz="6000" dirty="0">
              <a:solidFill>
                <a:srgbClr val="D7D700"/>
              </a:solidFill>
              <a:latin typeface="gabeethegoomba "/>
              <a:cs typeface="gabeethegoomba "/>
            </a:endParaRPr>
          </a:p>
        </p:txBody>
      </p:sp>
      <p:sp>
        <p:nvSpPr>
          <p:cNvPr id="3" name="Content Placeholder 2"/>
          <p:cNvSpPr>
            <a:spLocks noGrp="1"/>
          </p:cNvSpPr>
          <p:nvPr>
            <p:ph idx="1"/>
          </p:nvPr>
        </p:nvSpPr>
        <p:spPr>
          <a:xfrm>
            <a:off x="1409700" y="1028700"/>
            <a:ext cx="6924675" cy="1463675"/>
          </a:xfrm>
        </p:spPr>
        <p:txBody>
          <a:bodyPr>
            <a:normAutofit/>
          </a:bodyPr>
          <a:lstStyle/>
          <a:p>
            <a:pPr>
              <a:buFontTx/>
              <a:buChar char="-"/>
            </a:pPr>
            <a:r>
              <a:rPr lang="en-US" sz="2000" dirty="0" smtClean="0">
                <a:latin typeface="Abadi MT Condensed Light"/>
                <a:cs typeface="Abadi MT Condensed Light"/>
              </a:rPr>
              <a:t>The lipid stores as much chemical energy as a carbohydrate.</a:t>
            </a:r>
          </a:p>
          <a:p>
            <a:pPr>
              <a:buFontTx/>
              <a:buChar char="-"/>
            </a:pPr>
            <a:r>
              <a:rPr lang="en-US" sz="2000" dirty="0" smtClean="0">
                <a:latin typeface="Abadi MT Condensed Light"/>
                <a:cs typeface="Abadi MT Condensed Light"/>
              </a:rPr>
              <a:t>Lipids are one of the major issue to the human health.</a:t>
            </a:r>
          </a:p>
          <a:p>
            <a:pPr>
              <a:buFontTx/>
              <a:buChar char="-"/>
            </a:pPr>
            <a:r>
              <a:rPr lang="en-US" sz="2000" dirty="0" smtClean="0">
                <a:latin typeface="Abadi MT Condensed Light"/>
                <a:cs typeface="Abadi MT Condensed Light"/>
              </a:rPr>
              <a:t>Vitamins like K, E, D and A would be dissolved and stored by using fats.</a:t>
            </a:r>
          </a:p>
        </p:txBody>
      </p:sp>
      <p:pic>
        <p:nvPicPr>
          <p:cNvPr id="4" name="Picture 3"/>
          <p:cNvPicPr>
            <a:picLocks noChangeAspect="1"/>
          </p:cNvPicPr>
          <p:nvPr/>
        </p:nvPicPr>
        <p:blipFill>
          <a:blip r:embed="rId2"/>
          <a:stretch>
            <a:fillRect/>
          </a:stretch>
        </p:blipFill>
        <p:spPr>
          <a:xfrm>
            <a:off x="142874" y="2234956"/>
            <a:ext cx="4175125" cy="3083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4480041" y="3603625"/>
            <a:ext cx="4489334" cy="3063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7813411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8888"/>
            <a:ext cx="8229600" cy="1143000"/>
          </a:xfrm>
        </p:spPr>
        <p:txBody>
          <a:bodyPr>
            <a:noAutofit/>
          </a:bodyPr>
          <a:lstStyle/>
          <a:p>
            <a:r>
              <a:rPr lang="en-US" sz="9600" dirty="0" smtClean="0">
                <a:solidFill>
                  <a:srgbClr val="D7D700"/>
                </a:solidFill>
                <a:latin typeface="gabeethegoomba "/>
                <a:cs typeface="gabeethegoomba "/>
              </a:rPr>
              <a:t>THE END</a:t>
            </a:r>
            <a:endParaRPr lang="en-US" sz="9600" dirty="0">
              <a:solidFill>
                <a:srgbClr val="D7D700"/>
              </a:solidFill>
              <a:latin typeface="gabeethegoomba "/>
              <a:cs typeface="gabeethegoomba "/>
            </a:endParaRPr>
          </a:p>
        </p:txBody>
      </p:sp>
    </p:spTree>
    <p:extLst>
      <p:ext uri="{BB962C8B-B14F-4D97-AF65-F5344CB8AC3E}">
        <p14:creationId xmlns:p14="http://schemas.microsoft.com/office/powerpoint/2010/main" val="386541877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xmlns:p14="http://schemas.microsoft.com/office/powerpoint/2010/main" spd="slow">
        <p:check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TotalTime>
  <Words>464</Words>
  <Application>Microsoft Macintosh PowerPoint</Application>
  <PresentationFormat>On-screen Show (4:3)</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LIPIDS “You are What You Eat”</vt:lpstr>
      <vt:lpstr>Lipids Chemical Structure</vt:lpstr>
      <vt:lpstr>Processes To Synthesize Lipids</vt:lpstr>
      <vt:lpstr>Sources of Lipids</vt:lpstr>
      <vt:lpstr>Importance of Fatty Acids</vt:lpstr>
      <vt:lpstr>Consequences of Fat Deficiency </vt:lpstr>
      <vt:lpstr>How To Prevent Deficiency Syndrome</vt:lpstr>
      <vt:lpstr>Interesting Facts</vt:lpstr>
      <vt:lpstr>THE END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LIPIDS “You are What You Eat”</dc:title>
  <dc:creator>Daniela Quintero</dc:creator>
  <cp:lastModifiedBy>Daniela Quintero</cp:lastModifiedBy>
  <cp:revision>22</cp:revision>
  <dcterms:created xsi:type="dcterms:W3CDTF">2014-10-16T14:27:00Z</dcterms:created>
  <dcterms:modified xsi:type="dcterms:W3CDTF">2014-10-23T13:56:26Z</dcterms:modified>
</cp:coreProperties>
</file>