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 name="Shape 46"/>
        <p:cNvGrpSpPr/>
        <p:nvPr/>
      </p:nvGrpSpPr>
      <p:grpSpPr>
        <a:xfrm>
          <a:off y="0" x="0"/>
          <a:ext cy="0" cx="0"/>
          <a:chOff y="0" x="0"/>
          <a:chExt cy="0" cx="0"/>
        </a:xfrm>
      </p:grpSpPr>
      <p:sp>
        <p:nvSpPr>
          <p:cNvPr id="47" name="Shape 4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8" name="Shape 4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4" name="Shape 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563759" x="457200"/>
            <a:ext cy="3009600" cx="8229600"/>
          </a:xfrm>
          <a:prstGeom prst="rect">
            <a:avLst/>
          </a:prstGeom>
        </p:spPr>
        <p:txBody>
          <a:bodyPr bIns="91425" rIns="91425" lIns="91425" t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0" name="Shape 10"/>
          <p:cNvSpPr txBox="1"/>
          <p:nvPr>
            <p:ph idx="1" type="subTitle"/>
          </p:nvPr>
        </p:nvSpPr>
        <p:spPr>
          <a:xfrm>
            <a:off y="3716392" x="457200"/>
            <a:ext cy="1232699" cx="8229600"/>
          </a:xfrm>
          <a:prstGeom prst="rect">
            <a:avLst/>
          </a:prstGeom>
        </p:spPr>
        <p:txBody>
          <a:bodyPr bIns="91425" rIns="91425" lIns="91425" t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p:txBody>
      </p:sp>
      <p:cxnSp>
        <p:nvCxnSpPr>
          <p:cNvPr id="11" name="Shape 11"/>
          <p:cNvCxnSpPr/>
          <p:nvPr/>
        </p:nvCxnSpPr>
        <p:spPr>
          <a:xfrm>
            <a:off y="41147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2" name="Shape 12"/>
          <p:cNvCxnSpPr/>
          <p:nvPr/>
        </p:nvCxnSpPr>
        <p:spPr>
          <a:xfrm>
            <a:off y="3633382" x="457200"/>
            <a:ext cy="0" cx="8229600"/>
          </a:xfrm>
          <a:prstGeom prst="straightConnector1">
            <a:avLst/>
          </a:prstGeom>
          <a:noFill/>
          <a:ln w="57150" cap="flat">
            <a:solidFill>
              <a:schemeClr val="accent1"/>
            </a:solidFill>
            <a:prstDash val="solid"/>
            <a:round/>
            <a:headEnd w="med" len="med" type="none"/>
            <a:tailEnd w="med" len="med"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5" name="Shape 15"/>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16" name="Shape 16"/>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9" name="Shape 19"/>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1" name="Shape 21"/>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2" name="Shape 22"/>
        <p:cNvGrpSpPr/>
        <p:nvPr/>
      </p:nvGrpSpPr>
      <p:grpSpPr>
        <a:xfrm>
          <a:off y="0" x="0"/>
          <a:ext cy="0" cx="0"/>
          <a:chOff y="0" x="0"/>
          <a:chExt cy="0" cx="0"/>
        </a:xfrm>
      </p:grpSpPr>
      <p:sp>
        <p:nvSpPr>
          <p:cNvPr id="23" name="Shape 23"/>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4" name="Shape 24"/>
          <p:cNvCxnSpPr/>
          <p:nvPr/>
        </p:nvCxnSpPr>
        <p:spPr>
          <a:xfrm>
            <a:off y="1143000" x="457200"/>
            <a:ext cy="0" cx="8229600"/>
          </a:xfrm>
          <a:prstGeom prst="straightConnector1">
            <a:avLst/>
          </a:prstGeom>
          <a:noFill/>
          <a:ln w="50800" cap="flat">
            <a:solidFill>
              <a:schemeClr val="accent1"/>
            </a:solidFill>
            <a:prstDash val="solid"/>
            <a:round/>
            <a:headEnd w="med" len="med" type="none"/>
            <a:tailEnd w="med" len="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5" name="Shape 25"/>
        <p:cNvGrpSpPr/>
        <p:nvPr/>
      </p:nvGrpSpPr>
      <p:grpSpPr>
        <a:xfrm>
          <a:off y="0" x="0"/>
          <a:ext cy="0" cx="0"/>
          <a:chOff y="0" x="0"/>
          <a:chExt cy="0" cx="0"/>
        </a:xfrm>
      </p:grpSpPr>
      <p:sp>
        <p:nvSpPr>
          <p:cNvPr id="26" name="Shape 26"/>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SzPct val="100000"/>
              <a:buNone/>
              <a:defRPr sz="1800"/>
            </a:lvl1pPr>
          </a:lstStyle>
          <a:p/>
        </p:txBody>
      </p:sp>
      <p:cxnSp>
        <p:nvCxnSpPr>
          <p:cNvPr id="27" name="Shape 27"/>
          <p:cNvCxnSpPr/>
          <p:nvPr/>
        </p:nvCxnSpPr>
        <p:spPr>
          <a:xfrm>
            <a:off y="4317760" x="457200"/>
            <a:ext cy="0" cx="8229600"/>
          </a:xfrm>
          <a:prstGeom prst="straightConnector1">
            <a:avLst/>
          </a:prstGeom>
          <a:noFill/>
          <a:ln w="50800" cap="flat">
            <a:solidFill>
              <a:schemeClr val="lt2"/>
            </a:solidFill>
            <a:prstDash val="solid"/>
            <a:round/>
            <a:headEnd w="med" len="med" type="none"/>
            <a:tailEnd w="med" len="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y="0" x="0"/>
          <a:ext cy="0" cx="0"/>
          <a:chOff y="0" x="0"/>
          <a:chExt cy="0" cx="0"/>
        </a:xfrm>
      </p:grpSpPr>
      <p:cxnSp>
        <p:nvCxnSpPr>
          <p:cNvPr id="29" name="Shape 29"/>
          <p:cNvCxnSpPr/>
          <p:nvPr/>
        </p:nvCxnSpPr>
        <p:spPr>
          <a:xfrm>
            <a:off y="113139" x="457200"/>
            <a:ext cy="0" cx="8229600"/>
          </a:xfrm>
          <a:prstGeom prst="straightConnector1">
            <a:avLst/>
          </a:prstGeom>
          <a:noFill/>
          <a:ln w="50800" cap="flat">
            <a:solidFill>
              <a:schemeClr val="lt2"/>
            </a:solidFill>
            <a:prstDash val="solid"/>
            <a:round/>
            <a:headEnd w="med" len="med" type="none"/>
            <a:tailEnd w="med" len="med" type="none"/>
          </a:ln>
        </p:spPr>
      </p:cxn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cxnSp>
        <p:nvCxnSpPr>
          <p:cNvPr id="7" name="Shape 7"/>
          <p:cNvCxnSpPr/>
          <p:nvPr/>
        </p:nvCxnSpPr>
        <p:spPr>
          <a:xfrm>
            <a:off y="5023259" x="457200"/>
            <a:ext cy="0" cx="8229600"/>
          </a:xfrm>
          <a:prstGeom prst="straightConnector1">
            <a:avLst/>
          </a:prstGeom>
          <a:noFill/>
          <a:ln w="50800" cap="flat">
            <a:solidFill>
              <a:schemeClr val="lt2"/>
            </a:solidFill>
            <a:prstDash val="solid"/>
            <a:round/>
            <a:headEnd w="med" len="med" type="none"/>
            <a:tailEnd w="med" len="med" type="none"/>
          </a:ln>
        </p:spPr>
      </p:cxn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http://www.dummies.com/how-to/content/storage-forms-of-glucose-in-organisms.html#glossary-photosynthesis" Type="http://schemas.openxmlformats.org/officeDocument/2006/relationships/hyperlink" TargetMode="External" Id="rId4"/><Relationship Target="http://www.dummies.com/how-to/content/storage-forms-of-glucose-in-organisms.html#glossary-polysaccharides" Type="http://schemas.openxmlformats.org/officeDocument/2006/relationships/hyperlink" TargetMode="External"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www.hsph.harvard.edu/nutritionsource/whole-grains/" Type="http://schemas.openxmlformats.org/officeDocument/2006/relationships/hyperlink" TargetMode="External" Id="rId4"/><Relationship Target="http://www.hsph.harvard.edu/nutritionsource/healthy-eating-plate/" Type="http://schemas.openxmlformats.org/officeDocument/2006/relationships/hyperlink" TargetMode="External"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y="0" x="0"/>
          <a:ext cy="0" cx="0"/>
          <a:chOff y="0" x="0"/>
          <a:chExt cy="0" cx="0"/>
        </a:xfrm>
      </p:grpSpPr>
      <p:sp>
        <p:nvSpPr>
          <p:cNvPr id="31" name="Shape 31"/>
          <p:cNvSpPr txBox="1"/>
          <p:nvPr>
            <p:ph type="ctrTitle"/>
          </p:nvPr>
        </p:nvSpPr>
        <p:spPr>
          <a:xfrm>
            <a:off y="599167" x="1093075"/>
            <a:ext cy="1159799" cx="7772400"/>
          </a:xfrm>
          <a:prstGeom prst="rect">
            <a:avLst/>
          </a:prstGeom>
        </p:spPr>
        <p:txBody>
          <a:bodyPr bIns="91425" rIns="91425" lIns="91425" tIns="91425" anchor="t" anchorCtr="0">
            <a:noAutofit/>
          </a:bodyPr>
          <a:lstStyle/>
          <a:p>
            <a:pPr>
              <a:spcBef>
                <a:spcPts val="0"/>
              </a:spcBef>
              <a:buNone/>
            </a:pPr>
            <a:r>
              <a:rPr sz="6000" lang="en"/>
              <a:t>CARBOHYDRATES</a:t>
            </a:r>
          </a:p>
        </p:txBody>
      </p:sp>
      <p:sp>
        <p:nvSpPr>
          <p:cNvPr id="32" name="Shape 32"/>
          <p:cNvSpPr txBox="1"/>
          <p:nvPr>
            <p:ph idx="1" type="subTitle"/>
          </p:nvPr>
        </p:nvSpPr>
        <p:spPr>
          <a:xfrm>
            <a:off y="1734853" x="685800"/>
            <a:ext cy="784799" cx="7772400"/>
          </a:xfrm>
          <a:prstGeom prst="rect">
            <a:avLst/>
          </a:prstGeom>
        </p:spPr>
        <p:txBody>
          <a:bodyPr bIns="91425" rIns="91425" lIns="91425" tIns="91425" anchor="t" anchorCtr="0">
            <a:noAutofit/>
          </a:bodyPr>
          <a:lstStyle/>
          <a:p>
            <a:pPr algn="ctr" rtl="0">
              <a:spcBef>
                <a:spcPts val="0"/>
              </a:spcBef>
              <a:buNone/>
            </a:pPr>
            <a:r>
              <a:rPr sz="3000" lang="en"/>
              <a:t>ISABELLA ACOSTA</a:t>
            </a:r>
          </a:p>
          <a:p>
            <a:pPr algn="ctr" rtl="0">
              <a:spcBef>
                <a:spcPts val="0"/>
              </a:spcBef>
              <a:buNone/>
            </a:pPr>
            <a:r>
              <a:rPr sz="3000" lang="en"/>
              <a:t>ANDREA GONZALEZ</a:t>
            </a:r>
          </a:p>
          <a:p>
            <a:pPr algn="ctr" rtl="0">
              <a:spcBef>
                <a:spcPts val="0"/>
              </a:spcBef>
              <a:buNone/>
            </a:pPr>
            <a:r>
              <a:rPr sz="3000" lang="en"/>
              <a:t>EMILY BELMONTE</a:t>
            </a:r>
          </a:p>
          <a:p>
            <a:pPr algn="ctr" rtl="0">
              <a:spcBef>
                <a:spcPts val="0"/>
              </a:spcBef>
              <a:buNone/>
            </a:pPr>
            <a:r>
              <a:rPr sz="3000" lang="en"/>
              <a:t>ALEXA FLORES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Interesting facts </a:t>
            </a:r>
          </a:p>
        </p:txBody>
      </p:sp>
      <p:sp>
        <p:nvSpPr>
          <p:cNvPr id="100" name="Shape 100"/>
          <p:cNvSpPr txBox="1"/>
          <p:nvPr>
            <p:ph idx="1" type="body"/>
          </p:nvPr>
        </p:nvSpPr>
        <p:spPr>
          <a:xfrm>
            <a:off y="1210000" x="457200"/>
            <a:ext cy="3725699" cx="8229600"/>
          </a:xfrm>
          <a:prstGeom prst="rect">
            <a:avLst/>
          </a:prstGeom>
        </p:spPr>
        <p:txBody>
          <a:bodyPr bIns="91425" rIns="91425" lIns="91425" tIns="91425" anchor="t" anchorCtr="0">
            <a:noAutofit/>
          </a:bodyPr>
          <a:lstStyle/>
          <a:p>
            <a:pPr rtl="0" lvl="0" indent="-298450" marL="457200">
              <a:lnSpc>
                <a:spcPct val="115000"/>
              </a:lnSpc>
              <a:spcBef>
                <a:spcPts val="0"/>
              </a:spcBef>
              <a:buClr>
                <a:schemeClr val="dk1"/>
              </a:buClr>
              <a:buSzPct val="100000"/>
              <a:buFont typeface="Arial"/>
              <a:buChar char="●"/>
            </a:pPr>
            <a:r>
              <a:rPr sz="1100" lang="en"/>
              <a:t>Most of the time, the hydrogen to oxygen atom ratio of a carbohydrate is 2 hydrogen atoms for every 1 oxygen atom. This is the same ratio as in water (H2O).</a:t>
            </a:r>
          </a:p>
          <a:p>
            <a:pPr rtl="0" lvl="0">
              <a:lnSpc>
                <a:spcPct val="115000"/>
              </a:lnSpc>
              <a:spcBef>
                <a:spcPts val="0"/>
              </a:spcBef>
              <a:buNone/>
            </a:pPr>
            <a:r>
              <a:t/>
            </a:r>
            <a:endParaRPr sz="1100"/>
          </a:p>
          <a:p>
            <a:pPr rtl="0" lvl="0" indent="-298450" marL="457200">
              <a:lnSpc>
                <a:spcPct val="115000"/>
              </a:lnSpc>
              <a:spcBef>
                <a:spcPts val="0"/>
              </a:spcBef>
              <a:buClr>
                <a:schemeClr val="dk1"/>
              </a:buClr>
              <a:buSzPct val="100000"/>
              <a:buFont typeface="Arial"/>
              <a:buChar char="●"/>
            </a:pPr>
            <a:r>
              <a:rPr sz="1100" lang="en"/>
              <a:t>The word "saccharide" comes from the Greek word "sakkharon" which means "sugar."</a:t>
            </a:r>
          </a:p>
          <a:p>
            <a:pPr rtl="0" lvl="0">
              <a:lnSpc>
                <a:spcPct val="115000"/>
              </a:lnSpc>
              <a:spcBef>
                <a:spcPts val="0"/>
              </a:spcBef>
              <a:buNone/>
            </a:pPr>
            <a:r>
              <a:t/>
            </a:r>
            <a:endParaRPr sz="1100"/>
          </a:p>
          <a:p>
            <a:pPr rtl="0" lvl="0" indent="-298450" marL="457200">
              <a:lnSpc>
                <a:spcPct val="115000"/>
              </a:lnSpc>
              <a:spcBef>
                <a:spcPts val="0"/>
              </a:spcBef>
              <a:buClr>
                <a:schemeClr val="dk1"/>
              </a:buClr>
              <a:buSzPct val="100000"/>
              <a:buFont typeface="Arial"/>
              <a:buChar char="●"/>
            </a:pPr>
            <a:r>
              <a:rPr sz="1100" lang="en"/>
              <a:t>Carbohydrates make up between 2 and 3 percent of the average person's body mass.</a:t>
            </a:r>
          </a:p>
          <a:p>
            <a:pPr rtl="0" lvl="0">
              <a:lnSpc>
                <a:spcPct val="115000"/>
              </a:lnSpc>
              <a:spcBef>
                <a:spcPts val="0"/>
              </a:spcBef>
              <a:buNone/>
            </a:pPr>
            <a:r>
              <a:t/>
            </a:r>
            <a:endParaRPr sz="1100"/>
          </a:p>
          <a:p>
            <a:pPr rtl="0" lvl="0" indent="-298450" marL="457200">
              <a:lnSpc>
                <a:spcPct val="115000"/>
              </a:lnSpc>
              <a:spcBef>
                <a:spcPts val="0"/>
              </a:spcBef>
              <a:buClr>
                <a:schemeClr val="dk1"/>
              </a:buClr>
              <a:buSzPct val="100000"/>
              <a:buFont typeface="Arial"/>
              <a:buChar char="●"/>
            </a:pPr>
            <a:r>
              <a:rPr sz="1100" lang="en"/>
              <a:t>Some carbs help our bodies to absorb calcium.</a:t>
            </a:r>
          </a:p>
          <a:p>
            <a:pPr rtl="0" lvl="0">
              <a:lnSpc>
                <a:spcPct val="115000"/>
              </a:lnSpc>
              <a:spcBef>
                <a:spcPts val="0"/>
              </a:spcBef>
              <a:buNone/>
            </a:pPr>
            <a:r>
              <a:t/>
            </a:r>
            <a:endParaRPr sz="1100"/>
          </a:p>
          <a:p>
            <a:pPr rtl="0" lvl="0" indent="-298450" marL="457200">
              <a:lnSpc>
                <a:spcPct val="115000"/>
              </a:lnSpc>
              <a:spcBef>
                <a:spcPts val="0"/>
              </a:spcBef>
              <a:buClr>
                <a:schemeClr val="dk1"/>
              </a:buClr>
              <a:buSzPct val="100000"/>
              <a:buFont typeface="Arial"/>
              <a:buChar char="●"/>
            </a:pPr>
            <a:r>
              <a:rPr sz="1100" lang="en"/>
              <a:t>Many people try using a low carb diet eliminating carbs to lose weight, but we all need some carbohydrates to survive.</a:t>
            </a:r>
          </a:p>
          <a:p>
            <a:pPr rtl="0" lvl="0">
              <a:lnSpc>
                <a:spcPct val="115000"/>
              </a:lnSpc>
              <a:spcBef>
                <a:spcPts val="0"/>
              </a:spcBef>
              <a:buNone/>
            </a:pPr>
            <a:r>
              <a:t/>
            </a:r>
            <a:endParaRPr sz="1100"/>
          </a:p>
          <a:p>
            <a:pPr rtl="0" lvl="0" indent="-298450" marL="457200">
              <a:lnSpc>
                <a:spcPct val="115000"/>
              </a:lnSpc>
              <a:spcBef>
                <a:spcPts val="0"/>
              </a:spcBef>
              <a:buClr>
                <a:schemeClr val="dk1"/>
              </a:buClr>
              <a:buSzPct val="100000"/>
              <a:buFont typeface="Arial"/>
              <a:buChar char="●"/>
            </a:pPr>
            <a:r>
              <a:rPr sz="1100" lang="en"/>
              <a:t>Carbohydrates help to insure that our cells get the energy they need to perform well.</a:t>
            </a:r>
          </a:p>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INDEX</a:t>
            </a:r>
          </a:p>
        </p:txBody>
      </p:sp>
      <p:sp>
        <p:nvSpPr>
          <p:cNvPr id="38" name="Shape 38"/>
          <p:cNvSpPr txBox="1"/>
          <p:nvPr>
            <p:ph idx="1" type="body"/>
          </p:nvPr>
        </p:nvSpPr>
        <p:spPr>
          <a:xfrm>
            <a:off y="1200150" x="457200"/>
            <a:ext cy="3725699" cx="8229600"/>
          </a:xfrm>
          <a:prstGeom prst="rect">
            <a:avLst/>
          </a:prstGeom>
        </p:spPr>
        <p:txBody>
          <a:bodyPr bIns="91425" rIns="91425" lIns="91425" tIns="91425" anchor="t" anchorCtr="0">
            <a:noAutofit/>
          </a:bodyPr>
          <a:lstStyle/>
          <a:p>
            <a:pPr algn="ctr" rtl="0" lvl="0" indent="-228600">
              <a:lnSpc>
                <a:spcPct val="115000"/>
              </a:lnSpc>
              <a:spcBef>
                <a:spcPts val="0"/>
              </a:spcBef>
              <a:buClr>
                <a:schemeClr val="dk1"/>
              </a:buClr>
              <a:buSzPct val="78571"/>
              <a:buFont typeface="Arial"/>
              <a:buNone/>
            </a:pPr>
            <a:r>
              <a:rPr sz="1400" lang="en"/>
              <a:t>1.</a:t>
            </a:r>
            <a:r>
              <a:rPr sz="1400" lang="en">
                <a:latin typeface="Times New Roman"/>
                <a:ea typeface="Times New Roman"/>
                <a:cs typeface="Times New Roman"/>
                <a:sym typeface="Times New Roman"/>
              </a:rPr>
              <a:t>     </a:t>
            </a:r>
            <a:r>
              <a:rPr sz="1400" lang="en"/>
              <a:t>What is the chemical structure of your biomolecule? Draw a molecular diagram.</a:t>
            </a:r>
          </a:p>
          <a:p>
            <a:pPr algn="ctr" rtl="0" lvl="0" indent="-228600">
              <a:lnSpc>
                <a:spcPct val="115000"/>
              </a:lnSpc>
              <a:spcBef>
                <a:spcPts val="0"/>
              </a:spcBef>
              <a:buClr>
                <a:schemeClr val="dk1"/>
              </a:buClr>
              <a:buSzPct val="78571"/>
              <a:buFont typeface="Arial"/>
              <a:buNone/>
            </a:pPr>
            <a:r>
              <a:rPr sz="1400" lang="en"/>
              <a:t>2.</a:t>
            </a:r>
            <a:r>
              <a:rPr sz="1400" lang="en">
                <a:latin typeface="Times New Roman"/>
                <a:ea typeface="Times New Roman"/>
                <a:cs typeface="Times New Roman"/>
                <a:sym typeface="Times New Roman"/>
              </a:rPr>
              <a:t>     </a:t>
            </a:r>
            <a:r>
              <a:rPr sz="1400" lang="en"/>
              <a:t>Discuss the process in which the biomolecule is synthesized from smaller basic units to larger molecules.</a:t>
            </a:r>
          </a:p>
          <a:p>
            <a:pPr algn="l" rtl="0" lvl="0" indent="-228600" marL="914400">
              <a:lnSpc>
                <a:spcPct val="115000"/>
              </a:lnSpc>
              <a:spcBef>
                <a:spcPts val="0"/>
              </a:spcBef>
              <a:buClr>
                <a:schemeClr val="dk1"/>
              </a:buClr>
              <a:buSzPct val="78571"/>
              <a:buFont typeface="Arial"/>
              <a:buNone/>
            </a:pPr>
            <a:r>
              <a:rPr sz="1400" lang="en"/>
              <a:t>                            a.</a:t>
            </a:r>
            <a:r>
              <a:rPr sz="1400" lang="en">
                <a:latin typeface="Times New Roman"/>
                <a:ea typeface="Times New Roman"/>
                <a:cs typeface="Times New Roman"/>
                <a:sym typeface="Times New Roman"/>
              </a:rPr>
              <a:t>     </a:t>
            </a:r>
            <a:r>
              <a:rPr sz="1400" lang="en"/>
              <a:t>Simple sugars to starch and glycogen</a:t>
            </a:r>
          </a:p>
          <a:p>
            <a:pPr algn="ctr" rtl="0" lvl="0" indent="-228600" marL="914400">
              <a:lnSpc>
                <a:spcPct val="115000"/>
              </a:lnSpc>
              <a:spcBef>
                <a:spcPts val="0"/>
              </a:spcBef>
              <a:buClr>
                <a:schemeClr val="dk1"/>
              </a:buClr>
              <a:buFont typeface="Arial"/>
              <a:buNone/>
            </a:pPr>
            <a:r>
              <a:t/>
            </a:r>
            <a:endParaRPr sz="1400"/>
          </a:p>
          <a:p>
            <a:pPr algn="ctr" rtl="0" lvl="0">
              <a:spcBef>
                <a:spcPts val="0"/>
              </a:spcBef>
              <a:buClr>
                <a:schemeClr val="dk1"/>
              </a:buClr>
              <a:buSzPct val="78571"/>
              <a:buFont typeface="Arial"/>
              <a:buNone/>
            </a:pPr>
            <a:r>
              <a:rPr b="1" sz="1400" lang="en"/>
              <a:t>How does this biomolecule affect YOU?</a:t>
            </a:r>
          </a:p>
          <a:p>
            <a:pPr algn="ctr" rtl="0" lvl="0" indent="-228600">
              <a:lnSpc>
                <a:spcPct val="115000"/>
              </a:lnSpc>
              <a:spcBef>
                <a:spcPts val="0"/>
              </a:spcBef>
              <a:buClr>
                <a:schemeClr val="dk1"/>
              </a:buClr>
              <a:buSzPct val="78571"/>
              <a:buFont typeface="Arial"/>
              <a:buNone/>
            </a:pPr>
            <a:r>
              <a:rPr sz="1400" lang="en"/>
              <a:t>3.</a:t>
            </a:r>
            <a:r>
              <a:rPr sz="1400" lang="en">
                <a:latin typeface="Times New Roman"/>
                <a:ea typeface="Times New Roman"/>
                <a:cs typeface="Times New Roman"/>
                <a:sym typeface="Times New Roman"/>
              </a:rPr>
              <a:t>     </a:t>
            </a:r>
            <a:r>
              <a:rPr sz="1400" lang="en"/>
              <a:t>Explain the sources of the biomolecule in your diet.</a:t>
            </a:r>
          </a:p>
          <a:p>
            <a:pPr algn="ctr" rtl="0" lvl="0" indent="-228600">
              <a:lnSpc>
                <a:spcPct val="115000"/>
              </a:lnSpc>
              <a:spcBef>
                <a:spcPts val="0"/>
              </a:spcBef>
              <a:buClr>
                <a:schemeClr val="dk1"/>
              </a:buClr>
              <a:buSzPct val="78571"/>
              <a:buFont typeface="Arial"/>
              <a:buNone/>
            </a:pPr>
            <a:r>
              <a:rPr sz="1400" lang="en"/>
              <a:t>4.</a:t>
            </a:r>
            <a:r>
              <a:rPr sz="1400" lang="en">
                <a:latin typeface="Times New Roman"/>
                <a:ea typeface="Times New Roman"/>
                <a:cs typeface="Times New Roman"/>
                <a:sym typeface="Times New Roman"/>
              </a:rPr>
              <a:t>     </a:t>
            </a:r>
            <a:r>
              <a:rPr sz="1400" lang="en"/>
              <a:t>What disease/symptoms arise as a result of the lack of the biomolecule? Share a real-life example/story about what would happen if you do not have enough of this biomolecule in your body.</a:t>
            </a:r>
          </a:p>
          <a:p>
            <a:pPr algn="ctr" rtl="0" lvl="0" indent="-228600">
              <a:lnSpc>
                <a:spcPct val="115000"/>
              </a:lnSpc>
              <a:spcBef>
                <a:spcPts val="0"/>
              </a:spcBef>
              <a:buClr>
                <a:schemeClr val="dk1"/>
              </a:buClr>
              <a:buSzPct val="78571"/>
              <a:buFont typeface="Arial"/>
              <a:buNone/>
            </a:pPr>
            <a:r>
              <a:rPr sz="1400" lang="en"/>
              <a:t>5.</a:t>
            </a:r>
            <a:r>
              <a:rPr sz="1400" lang="en">
                <a:latin typeface="Times New Roman"/>
                <a:ea typeface="Times New Roman"/>
                <a:cs typeface="Times New Roman"/>
                <a:sym typeface="Times New Roman"/>
              </a:rPr>
              <a:t>     </a:t>
            </a:r>
            <a:r>
              <a:rPr sz="1400" lang="en"/>
              <a:t>What recommendations do you have for others in order to not result in this deficiency syndrome?</a:t>
            </a:r>
          </a:p>
          <a:p>
            <a:pPr algn="ctr" rtl="0" lvl="0" indent="-228600">
              <a:lnSpc>
                <a:spcPct val="115000"/>
              </a:lnSpc>
              <a:spcBef>
                <a:spcPts val="0"/>
              </a:spcBef>
              <a:buClr>
                <a:schemeClr val="dk1"/>
              </a:buClr>
              <a:buSzPct val="78571"/>
              <a:buFont typeface="Arial"/>
              <a:buNone/>
            </a:pPr>
            <a:r>
              <a:rPr sz="1400" lang="en"/>
              <a:t>6.</a:t>
            </a:r>
            <a:r>
              <a:rPr sz="1400" lang="en">
                <a:latin typeface="Times New Roman"/>
                <a:ea typeface="Times New Roman"/>
                <a:cs typeface="Times New Roman"/>
                <a:sym typeface="Times New Roman"/>
              </a:rPr>
              <a:t>     </a:t>
            </a:r>
            <a:r>
              <a:rPr sz="1400" lang="en"/>
              <a:t>Three other interesting facts related to the biomolecule.</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Carbohydrates </a:t>
            </a:r>
          </a:p>
        </p:txBody>
      </p:sp>
      <p:sp>
        <p:nvSpPr>
          <p:cNvPr id="44" name="Shape 44"/>
          <p:cNvSpPr txBox="1"/>
          <p:nvPr>
            <p:ph idx="1" type="body"/>
          </p:nvPr>
        </p:nvSpPr>
        <p:spPr>
          <a:xfrm>
            <a:off y="965050" x="260525"/>
            <a:ext cy="3725699" cx="8229600"/>
          </a:xfrm>
          <a:prstGeom prst="rect">
            <a:avLst/>
          </a:prstGeom>
        </p:spPr>
        <p:txBody>
          <a:bodyPr bIns="91425" rIns="91425" lIns="91425" tIns="91425" anchor="t" anchorCtr="0">
            <a:noAutofit/>
          </a:bodyPr>
          <a:lstStyle/>
          <a:p>
            <a:pPr rtl="0" lvl="0" indent="-317500" marL="457200">
              <a:spcBef>
                <a:spcPts val="0"/>
              </a:spcBef>
              <a:buClr>
                <a:schemeClr val="dk1"/>
              </a:buClr>
              <a:buSzPct val="100000"/>
              <a:buFont typeface="Arial"/>
              <a:buChar char="●"/>
            </a:pPr>
            <a:r>
              <a:rPr sz="1400" lang="en"/>
              <a:t>Carbohydrates are one of three classes of food called macronutrients (the other two are fats and protein). The term “carbohydrate” is a big umbrella, including everything from table sugar to cauliflower. The basic unit of a carbohydrate is a monosaccharide or simple sugar (such as glucose or fructose), but these simple sugars can be linked together in infinite ways, and will have very different effects on the body depending on their arrangement.</a:t>
            </a:r>
          </a:p>
          <a:p>
            <a:pPr rtl="0" lvl="0" indent="-317500" marL="457200">
              <a:spcBef>
                <a:spcPts val="0"/>
              </a:spcBef>
              <a:buClr>
                <a:schemeClr val="dk1"/>
              </a:buClr>
              <a:buSzPct val="100000"/>
              <a:buFont typeface="Arial"/>
              <a:buChar char="●"/>
            </a:pPr>
            <a:r>
              <a:rPr sz="1400" lang="en"/>
              <a:t>A good general guideline for a healthy active individual is between 30 and 40% of your daily calories coming from carbohydrates for weight maintenance, </a:t>
            </a:r>
          </a:p>
        </p:txBody>
      </p:sp>
      <p:pic>
        <p:nvPicPr>
          <p:cNvPr id="45" name="Shape 45"/>
          <p:cNvPicPr preferRelativeResize="0"/>
          <p:nvPr/>
        </p:nvPicPr>
        <p:blipFill>
          <a:blip r:embed="rId3">
            <a:alphaModFix/>
          </a:blip>
          <a:stretch>
            <a:fillRect/>
          </a:stretch>
        </p:blipFill>
        <p:spPr>
          <a:xfrm>
            <a:off y="3091150" x="2490825"/>
            <a:ext cy="1748750" cx="37690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sp>
        <p:nvSpPr>
          <p:cNvPr id="50" name="Shape 5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Functions of carbohydrates</a:t>
            </a:r>
          </a:p>
        </p:txBody>
      </p:sp>
      <p:sp>
        <p:nvSpPr>
          <p:cNvPr id="51" name="Shape 51"/>
          <p:cNvSpPr txBox="1"/>
          <p:nvPr/>
        </p:nvSpPr>
        <p:spPr>
          <a:xfrm>
            <a:off y="1647100" x="833800"/>
            <a:ext cy="2615700" cx="5528100"/>
          </a:xfrm>
          <a:prstGeom prst="rect">
            <a:avLst/>
          </a:prstGeom>
          <a:noFill/>
          <a:ln>
            <a:noFill/>
          </a:ln>
        </p:spPr>
        <p:txBody>
          <a:bodyPr bIns="91425" rIns="91425" lIns="91425" tIns="91425" anchor="t" anchorCtr="0">
            <a:noAutofit/>
          </a:bodyPr>
          <a:lstStyle/>
          <a:p>
            <a:pPr rtl="0" lvl="0" indent="-317500" marL="457200">
              <a:spcBef>
                <a:spcPts val="0"/>
              </a:spcBef>
              <a:buClr>
                <a:srgbClr val="000000"/>
              </a:buClr>
              <a:buSzPct val="100000"/>
              <a:buFont typeface="Arial"/>
              <a:buChar char="-"/>
            </a:pPr>
            <a:r>
              <a:rPr lang="en"/>
              <a:t>Energy</a:t>
            </a:r>
          </a:p>
          <a:p>
            <a:pPr rtl="0" lvl="0">
              <a:spcBef>
                <a:spcPts val="0"/>
              </a:spcBef>
              <a:buNone/>
            </a:pPr>
            <a:r>
              <a:t/>
            </a:r>
            <a:endParaRPr/>
          </a:p>
          <a:p>
            <a:pPr rtl="0" lvl="0" indent="-317500" marL="457200">
              <a:spcBef>
                <a:spcPts val="0"/>
              </a:spcBef>
              <a:buClr>
                <a:srgbClr val="000000"/>
              </a:buClr>
              <a:buSzPct val="100000"/>
              <a:buFont typeface="Arial"/>
              <a:buChar char="-"/>
            </a:pPr>
            <a:r>
              <a:rPr lang="en"/>
              <a:t>RNA and DNA</a:t>
            </a:r>
          </a:p>
          <a:p>
            <a:pPr rtl="0" lvl="0">
              <a:spcBef>
                <a:spcPts val="0"/>
              </a:spcBef>
              <a:buNone/>
            </a:pPr>
            <a:r>
              <a:t/>
            </a:r>
            <a:endParaRPr/>
          </a:p>
          <a:p>
            <a:pPr rtl="0" lvl="0" indent="-317500" marL="457200">
              <a:spcBef>
                <a:spcPts val="0"/>
              </a:spcBef>
              <a:buClr>
                <a:srgbClr val="000000"/>
              </a:buClr>
              <a:buSzPct val="100000"/>
              <a:buFont typeface="Arial"/>
              <a:buChar char="-"/>
            </a:pPr>
            <a:r>
              <a:rPr lang="en"/>
              <a:t>Cell Wall</a:t>
            </a:r>
          </a:p>
          <a:p>
            <a:pPr rtl="0" lvl="0">
              <a:spcBef>
                <a:spcPts val="0"/>
              </a:spcBef>
              <a:buNone/>
            </a:pPr>
            <a:r>
              <a:t/>
            </a:r>
            <a:endParaRPr/>
          </a:p>
          <a:p>
            <a:pPr rtl="0" lvl="0" indent="-317500" marL="457200">
              <a:spcBef>
                <a:spcPts val="0"/>
              </a:spcBef>
              <a:buClr>
                <a:srgbClr val="000000"/>
              </a:buClr>
              <a:buSzPct val="100000"/>
              <a:buFont typeface="Arial"/>
              <a:buChar char="-"/>
            </a:pPr>
            <a:r>
              <a:rPr lang="en"/>
              <a:t>Linked to proteins and lipids</a:t>
            </a:r>
          </a:p>
          <a:p>
            <a:pPr rtl="0"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sp>
        <p:nvSpPr>
          <p:cNvPr id="56" name="Shape 56"/>
          <p:cNvSpPr txBox="1"/>
          <p:nvPr>
            <p:ph type="title"/>
          </p:nvPr>
        </p:nvSpPr>
        <p:spPr>
          <a:xfrm>
            <a:off y="826728" x="520550"/>
            <a:ext cy="857400" cx="8229600"/>
          </a:xfrm>
          <a:prstGeom prst="rect">
            <a:avLst/>
          </a:prstGeom>
        </p:spPr>
        <p:txBody>
          <a:bodyPr bIns="91425" rIns="91425" lIns="91425" tIns="91425" anchor="b" anchorCtr="0">
            <a:noAutofit/>
          </a:bodyPr>
          <a:lstStyle/>
          <a:p>
            <a:pPr algn="ctr" rtl="0" lvl="0" indent="-228600">
              <a:lnSpc>
                <a:spcPct val="115000"/>
              </a:lnSpc>
              <a:spcBef>
                <a:spcPts val="0"/>
              </a:spcBef>
              <a:buClr>
                <a:schemeClr val="dk1"/>
              </a:buClr>
              <a:buSzPct val="78571"/>
              <a:buFont typeface="Arial"/>
              <a:buNone/>
            </a:pPr>
            <a:r>
              <a:rPr b="0" sz="1400" lang="en"/>
              <a:t>1.</a:t>
            </a:r>
            <a:r>
              <a:rPr b="0" sz="1400" lang="en">
                <a:solidFill>
                  <a:srgbClr val="000000"/>
                </a:solidFill>
                <a:latin typeface="Times New Roman"/>
                <a:ea typeface="Times New Roman"/>
                <a:cs typeface="Times New Roman"/>
                <a:sym typeface="Times New Roman"/>
              </a:rPr>
              <a:t>  </a:t>
            </a:r>
            <a:r>
              <a:rPr b="0" sz="2400" lang="en">
                <a:solidFill>
                  <a:srgbClr val="000000"/>
                </a:solidFill>
                <a:latin typeface="Times New Roman"/>
                <a:ea typeface="Times New Roman"/>
                <a:cs typeface="Times New Roman"/>
                <a:sym typeface="Times New Roman"/>
              </a:rPr>
              <a:t>   </a:t>
            </a:r>
            <a:r>
              <a:rPr b="0" sz="2400" lang="en">
                <a:solidFill>
                  <a:srgbClr val="FF0000"/>
                </a:solidFill>
              </a:rPr>
              <a:t>What is the chemical structure of your biomolecule? Draw a molecular diagram.</a:t>
            </a:r>
          </a:p>
          <a:p>
            <a:pPr>
              <a:spcBef>
                <a:spcPts val="0"/>
              </a:spcBef>
              <a:buNone/>
            </a:pPr>
            <a:r>
              <a:t/>
            </a:r>
            <a:endParaRPr/>
          </a:p>
        </p:txBody>
      </p:sp>
      <p:sp>
        <p:nvSpPr>
          <p:cNvPr id="57" name="Shape 57"/>
          <p:cNvSpPr txBox="1"/>
          <p:nvPr>
            <p:ph idx="1" type="body"/>
          </p:nvPr>
        </p:nvSpPr>
        <p:spPr>
          <a:xfrm>
            <a:off y="1200150" x="457200"/>
            <a:ext cy="3725699" cx="8229600"/>
          </a:xfrm>
          <a:prstGeom prst="rect">
            <a:avLst/>
          </a:prstGeom>
        </p:spPr>
        <p:txBody>
          <a:bodyPr bIns="91425" rIns="91425" lIns="91425" tIns="91425" anchor="t" anchorCtr="0">
            <a:noAutofit/>
          </a:bodyPr>
          <a:lstStyle/>
          <a:p>
            <a:pPr algn="ctr">
              <a:spcBef>
                <a:spcPts val="0"/>
              </a:spcBef>
              <a:buNone/>
            </a:pPr>
            <a:r>
              <a:rPr sz="1200" lang="en">
                <a:latin typeface="Verdana"/>
                <a:ea typeface="Verdana"/>
                <a:cs typeface="Verdana"/>
                <a:sym typeface="Verdana"/>
              </a:rPr>
              <a:t>Carbohydrates consist of the elements carbon (</a:t>
            </a:r>
            <a:r>
              <a:rPr b="1" sz="1200" lang="en">
                <a:latin typeface="Verdana"/>
                <a:ea typeface="Verdana"/>
                <a:cs typeface="Verdana"/>
                <a:sym typeface="Verdana"/>
              </a:rPr>
              <a:t>C</a:t>
            </a:r>
            <a:r>
              <a:rPr sz="1200" lang="en">
                <a:latin typeface="Verdana"/>
                <a:ea typeface="Verdana"/>
                <a:cs typeface="Verdana"/>
                <a:sym typeface="Verdana"/>
              </a:rPr>
              <a:t>), hydrogen (</a:t>
            </a:r>
            <a:r>
              <a:rPr b="1" sz="1200" lang="en">
                <a:latin typeface="Verdana"/>
                <a:ea typeface="Verdana"/>
                <a:cs typeface="Verdana"/>
                <a:sym typeface="Verdana"/>
              </a:rPr>
              <a:t>H</a:t>
            </a:r>
            <a:r>
              <a:rPr sz="1200" lang="en">
                <a:latin typeface="Verdana"/>
                <a:ea typeface="Verdana"/>
                <a:cs typeface="Verdana"/>
                <a:sym typeface="Verdana"/>
              </a:rPr>
              <a:t>) and oxygen (</a:t>
            </a:r>
            <a:r>
              <a:rPr b="1" sz="1200" lang="en">
                <a:latin typeface="Verdana"/>
                <a:ea typeface="Verdana"/>
                <a:cs typeface="Verdana"/>
                <a:sym typeface="Verdana"/>
              </a:rPr>
              <a:t>O</a:t>
            </a:r>
            <a:r>
              <a:rPr sz="1200" lang="en">
                <a:latin typeface="Verdana"/>
                <a:ea typeface="Verdana"/>
                <a:cs typeface="Verdana"/>
                <a:sym typeface="Verdana"/>
              </a:rPr>
              <a:t>) with a ratio of hydrogen twice that of carbon and oxygen. Carbohydrates include sugars, starches, cellulose and many other compounds found in living organisms. In their basic form, carbohydrates are simple sugars or </a:t>
            </a:r>
            <a:r>
              <a:rPr sz="1200" lang="en" i="1">
                <a:latin typeface="Verdana"/>
                <a:ea typeface="Verdana"/>
                <a:cs typeface="Verdana"/>
                <a:sym typeface="Verdana"/>
              </a:rPr>
              <a:t>monosaccharides</a:t>
            </a:r>
            <a:r>
              <a:rPr sz="1200" lang="en">
                <a:latin typeface="Verdana"/>
                <a:ea typeface="Verdana"/>
                <a:cs typeface="Verdana"/>
                <a:sym typeface="Verdana"/>
              </a:rPr>
              <a:t>. These simple sugars can combine with each other to form more complex carbohydrates. The combination of two simple sugars is a </a:t>
            </a:r>
            <a:r>
              <a:rPr sz="1200" lang="en" i="1">
                <a:latin typeface="Verdana"/>
                <a:ea typeface="Verdana"/>
                <a:cs typeface="Verdana"/>
                <a:sym typeface="Verdana"/>
              </a:rPr>
              <a:t>disaccharide</a:t>
            </a:r>
            <a:r>
              <a:rPr sz="1200" lang="en">
                <a:latin typeface="Verdana"/>
                <a:ea typeface="Verdana"/>
                <a:cs typeface="Verdana"/>
                <a:sym typeface="Verdana"/>
              </a:rPr>
              <a:t>. Carbohydrates consisting of two to ten simple sugars are called </a:t>
            </a:r>
            <a:r>
              <a:rPr sz="1200" lang="en" i="1">
                <a:latin typeface="Verdana"/>
                <a:ea typeface="Verdana"/>
                <a:cs typeface="Verdana"/>
                <a:sym typeface="Verdana"/>
              </a:rPr>
              <a:t>oligosaccharides</a:t>
            </a:r>
            <a:r>
              <a:rPr sz="1200" lang="en">
                <a:latin typeface="Verdana"/>
                <a:ea typeface="Verdana"/>
                <a:cs typeface="Verdana"/>
                <a:sym typeface="Verdana"/>
              </a:rPr>
              <a:t>, and those with a larger number are called </a:t>
            </a:r>
            <a:r>
              <a:rPr sz="1200" lang="en" i="1">
                <a:latin typeface="Verdana"/>
                <a:ea typeface="Verdana"/>
                <a:cs typeface="Verdana"/>
                <a:sym typeface="Verdana"/>
              </a:rPr>
              <a:t>polysaccharides</a:t>
            </a:r>
            <a:r>
              <a:rPr sz="1200" lang="en">
                <a:latin typeface="Verdana"/>
                <a:ea typeface="Verdana"/>
                <a:cs typeface="Verdana"/>
                <a:sym typeface="Verdana"/>
              </a:rPr>
              <a:t>.</a:t>
            </a:r>
          </a:p>
        </p:txBody>
      </p:sp>
      <p:pic>
        <p:nvPicPr>
          <p:cNvPr id="58" name="Shape 58"/>
          <p:cNvPicPr preferRelativeResize="0"/>
          <p:nvPr/>
        </p:nvPicPr>
        <p:blipFill>
          <a:blip r:embed="rId3">
            <a:alphaModFix/>
          </a:blip>
          <a:stretch>
            <a:fillRect/>
          </a:stretch>
        </p:blipFill>
        <p:spPr>
          <a:xfrm>
            <a:off y="2792400" x="2595755"/>
            <a:ext cy="2234799" cx="40792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99174" x="457200"/>
            <a:ext cy="1337400" cx="8229600"/>
          </a:xfrm>
          <a:prstGeom prst="rect">
            <a:avLst/>
          </a:prstGeom>
        </p:spPr>
        <p:txBody>
          <a:bodyPr bIns="91425" rIns="91425" lIns="91425" tIns="91425" anchor="b" anchorCtr="0">
            <a:noAutofit/>
          </a:bodyPr>
          <a:lstStyle/>
          <a:p>
            <a:pPr>
              <a:spcBef>
                <a:spcPts val="0"/>
              </a:spcBef>
              <a:buNone/>
            </a:pPr>
            <a:r>
              <a:rPr b="0" sz="2400" lang="en">
                <a:solidFill>
                  <a:srgbClr val="FF0000"/>
                </a:solidFill>
              </a:rPr>
              <a:t>Discuss the process in which the biomolecule is synthesized from smaller basic units to larger molecules</a:t>
            </a:r>
          </a:p>
        </p:txBody>
      </p:sp>
      <p:sp>
        <p:nvSpPr>
          <p:cNvPr id="64" name="Shape 64"/>
          <p:cNvSpPr txBox="1"/>
          <p:nvPr>
            <p:ph idx="1" type="body"/>
          </p:nvPr>
        </p:nvSpPr>
        <p:spPr>
          <a:xfrm>
            <a:off y="1475350" x="388150"/>
            <a:ext cy="3472500" cx="8103899"/>
          </a:xfrm>
          <a:prstGeom prst="rect">
            <a:avLst/>
          </a:prstGeom>
        </p:spPr>
        <p:txBody>
          <a:bodyPr bIns="91425" rIns="91425" lIns="91425" tIns="91425" anchor="t" anchorCtr="0">
            <a:noAutofit/>
          </a:bodyPr>
          <a:lstStyle/>
          <a:p>
            <a:pPr rtl="0" lvl="0">
              <a:lnSpc>
                <a:spcPct val="115000"/>
              </a:lnSpc>
              <a:spcBef>
                <a:spcPts val="700"/>
              </a:spcBef>
              <a:buNone/>
            </a:pPr>
            <a:r>
              <a:rPr b="1" sz="1200" lang="en"/>
              <a:t>In Animals: Glucose</a:t>
            </a:r>
          </a:p>
          <a:p>
            <a:pPr rtl="0" lvl="0">
              <a:lnSpc>
                <a:spcPct val="115000"/>
              </a:lnSpc>
              <a:spcBef>
                <a:spcPts val="700"/>
              </a:spcBef>
              <a:buClr>
                <a:schemeClr val="dk1"/>
              </a:buClr>
              <a:buSzPct val="91666"/>
              <a:buFont typeface="Arial"/>
              <a:buNone/>
            </a:pPr>
            <a:r>
              <a:rPr sz="1200" lang="en">
                <a:solidFill>
                  <a:srgbClr val="333333"/>
                </a:solidFill>
              </a:rPr>
              <a:t>Animals (including humans) store some glucose in the cells so that it is available for quick shots of energy. Excess glucose is stored in the liver as the large compound called </a:t>
            </a:r>
            <a:r>
              <a:rPr sz="1200" lang="en" i="1">
                <a:solidFill>
                  <a:srgbClr val="333333"/>
                </a:solidFill>
              </a:rPr>
              <a:t>glycogen</a:t>
            </a:r>
            <a:r>
              <a:rPr sz="1200" lang="en">
                <a:solidFill>
                  <a:srgbClr val="333333"/>
                </a:solidFill>
              </a:rPr>
              <a:t>. Glycogen</a:t>
            </a:r>
            <a:r>
              <a:rPr sz="1200" lang="en">
                <a:solidFill>
                  <a:srgbClr val="000000"/>
                </a:solidFill>
              </a:rPr>
              <a:t> is a</a:t>
            </a:r>
            <a:r>
              <a:rPr sz="1200" lang="en">
                <a:solidFill>
                  <a:srgbClr val="000000"/>
                </a:solidFill>
                <a:hlinkClick r:id="rId3"/>
              </a:rPr>
              <a:t>polysaccharide</a:t>
            </a:r>
            <a:r>
              <a:rPr sz="1200" lang="en">
                <a:solidFill>
                  <a:srgbClr val="000000"/>
                </a:solidFill>
              </a:rPr>
              <a:t> o</a:t>
            </a:r>
            <a:r>
              <a:rPr sz="1200" lang="en">
                <a:solidFill>
                  <a:srgbClr val="333333"/>
                </a:solidFill>
              </a:rPr>
              <a:t>f glucose, but its structure allows it to pack compactly, so more of it can be stored in cells for later use. If you consume so many extra carbohydrates that your body stores more and more glucose, all your glycogen may be compactly structured, but you no longer will be.</a:t>
            </a:r>
          </a:p>
          <a:p>
            <a:pPr rtl="0" lvl="0">
              <a:lnSpc>
                <a:spcPct val="115000"/>
              </a:lnSpc>
              <a:spcBef>
                <a:spcPts val="700"/>
              </a:spcBef>
              <a:buClr>
                <a:schemeClr val="dk1"/>
              </a:buClr>
              <a:buSzPct val="91666"/>
              <a:buFont typeface="Arial"/>
              <a:buNone/>
            </a:pPr>
            <a:r>
              <a:rPr b="1" sz="1200" lang="en"/>
              <a:t>In plants: Starch</a:t>
            </a:r>
          </a:p>
          <a:p>
            <a:pPr rtl="0">
              <a:spcBef>
                <a:spcPts val="0"/>
              </a:spcBef>
              <a:buNone/>
            </a:pPr>
            <a:r>
              <a:rPr sz="1200" lang="en">
                <a:solidFill>
                  <a:srgbClr val="333333"/>
                </a:solidFill>
              </a:rPr>
              <a:t>The storage form of glucose in plants is </a:t>
            </a:r>
            <a:r>
              <a:rPr sz="1200" lang="en" i="1">
                <a:solidFill>
                  <a:srgbClr val="333333"/>
                </a:solidFill>
              </a:rPr>
              <a:t>starch</a:t>
            </a:r>
            <a:r>
              <a:rPr sz="1200" lang="en">
                <a:solidFill>
                  <a:srgbClr val="333333"/>
                </a:solidFill>
              </a:rPr>
              <a:t>. Starch is a polysaccharide. The leaves of a plant make sugar during the process of</a:t>
            </a:r>
            <a:r>
              <a:rPr sz="1200" lang="en">
                <a:solidFill>
                  <a:srgbClr val="000000"/>
                </a:solidFill>
              </a:rPr>
              <a:t> </a:t>
            </a:r>
            <a:r>
              <a:rPr sz="1200" lang="en">
                <a:solidFill>
                  <a:srgbClr val="000000"/>
                </a:solidFill>
                <a:hlinkClick r:id="rId4"/>
              </a:rPr>
              <a:t>photosynthesis</a:t>
            </a:r>
            <a:r>
              <a:rPr sz="1200" lang="en">
                <a:solidFill>
                  <a:srgbClr val="000000"/>
                </a:solidFill>
              </a:rPr>
              <a:t>. Photosynthesis occurs in light (</a:t>
            </a:r>
            <a:r>
              <a:rPr sz="1200" lang="en" i="1">
                <a:solidFill>
                  <a:srgbClr val="000000"/>
                </a:solidFill>
              </a:rPr>
              <a:t>photo</a:t>
            </a:r>
            <a:r>
              <a:rPr sz="1200" lang="en">
                <a:solidFill>
                  <a:srgbClr val="000000"/>
                </a:solidFill>
              </a:rPr>
              <a:t> = light), such as when the sun is shining. The energy from the sunlight is used</a:t>
            </a:r>
            <a:r>
              <a:rPr sz="1200" lang="en">
                <a:solidFill>
                  <a:srgbClr val="333333"/>
                </a:solidFill>
              </a:rPr>
              <a:t> to make energy for the plant. So, when plants are making sugar (for fuel, energy) on a sunny day, they store some of it as starch. When the simple sugars need to be retrieved for use, the starch is broken down into its smaller components.</a:t>
            </a:r>
          </a:p>
          <a:p>
            <a:pPr rtl="0">
              <a:spcBef>
                <a:spcPts val="0"/>
              </a:spcBef>
              <a:buNone/>
            </a:pPr>
            <a:r>
              <a:t/>
            </a:r>
            <a:endParaRPr sz="900">
              <a:solidFill>
                <a:srgbClr val="333333"/>
              </a:solidFill>
            </a:endParaRPr>
          </a:p>
          <a:p>
            <a:pPr>
              <a:spcBef>
                <a:spcPts val="0"/>
              </a:spcBef>
              <a:buNone/>
            </a:pPr>
            <a:r>
              <a:rPr sz="900" lang="en">
                <a:solidFill>
                  <a:srgbClr val="333333"/>
                </a:solidFill>
              </a:rPr>
              <a:t>SOURCE: http://www.dummies.com/how-to/content/storage-forms-of-glucose-in-organisms.html</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113903" x="457200"/>
            <a:ext cy="857400" cx="8229600"/>
          </a:xfrm>
          <a:prstGeom prst="rect">
            <a:avLst/>
          </a:prstGeom>
        </p:spPr>
        <p:txBody>
          <a:bodyPr bIns="91425" rIns="91425" lIns="91425" tIns="91425" anchor="b" anchorCtr="0">
            <a:noAutofit/>
          </a:bodyPr>
          <a:lstStyle/>
          <a:p>
            <a:pPr algn="l" rtl="0" lvl="0" indent="-228600">
              <a:lnSpc>
                <a:spcPct val="115000"/>
              </a:lnSpc>
              <a:spcBef>
                <a:spcPts val="0"/>
              </a:spcBef>
              <a:buClr>
                <a:schemeClr val="dk1"/>
              </a:buClr>
              <a:buSzPct val="45833"/>
              <a:buFont typeface="Arial"/>
              <a:buNone/>
            </a:pPr>
            <a:r>
              <a:rPr b="0" sz="2400" lang="en">
                <a:latin typeface="Times New Roman"/>
                <a:ea typeface="Times New Roman"/>
                <a:cs typeface="Times New Roman"/>
                <a:sym typeface="Times New Roman"/>
              </a:rPr>
              <a:t> </a:t>
            </a:r>
            <a:r>
              <a:rPr b="0" sz="2400" lang="en"/>
              <a:t>Explain the sources of the carbohydrates in your diet.</a:t>
            </a:r>
          </a:p>
        </p:txBody>
      </p:sp>
      <p:sp>
        <p:nvSpPr>
          <p:cNvPr id="70" name="Shape 70"/>
          <p:cNvSpPr txBox="1"/>
          <p:nvPr>
            <p:ph idx="1" type="body"/>
          </p:nvPr>
        </p:nvSpPr>
        <p:spPr>
          <a:xfrm>
            <a:off y="1225475" x="381175"/>
            <a:ext cy="3725699" cx="8229600"/>
          </a:xfrm>
          <a:prstGeom prst="rect">
            <a:avLst/>
          </a:prstGeom>
        </p:spPr>
        <p:txBody>
          <a:bodyPr bIns="91425" rIns="91425" lIns="91425" tIns="91425" anchor="t" anchorCtr="0">
            <a:noAutofit/>
          </a:bodyPr>
          <a:lstStyle/>
          <a:p>
            <a:pPr rtl="0">
              <a:spcBef>
                <a:spcPts val="0"/>
              </a:spcBef>
              <a:buNone/>
            </a:pPr>
            <a:r>
              <a:rPr sz="1400" lang="en"/>
              <a:t>GRAIN PRODUCTS: A grass such as wheat, oats, or corn, the starchy grains of which are used as food.</a:t>
            </a:r>
          </a:p>
          <a:p>
            <a:pPr rtl="0">
              <a:spcBef>
                <a:spcPts val="0"/>
              </a:spcBef>
              <a:buNone/>
            </a:pPr>
            <a:r>
              <a:rPr sz="1400" lang="en"/>
              <a:t>STARCHY VEGETABLES AND BEAN: Subgroup of vegetables, like cassava, corn, and green peas. Beans like black beans and garbanzo beans. </a:t>
            </a:r>
          </a:p>
          <a:p>
            <a:pPr rtl="0">
              <a:spcBef>
                <a:spcPts val="0"/>
              </a:spcBef>
              <a:buNone/>
            </a:pPr>
            <a:r>
              <a:rPr sz="1400" lang="en"/>
              <a:t>BEVERAGE: Such 'sport drinks' commonly contain 4 to 8% carbohydrate (as glucose, fructose, sucrose or maltodextrins) and small amounts of electrolytes (most often sodium, potassium, and chloride).</a:t>
            </a:r>
          </a:p>
          <a:p>
            <a:pPr rtl="0">
              <a:spcBef>
                <a:spcPts val="0"/>
              </a:spcBef>
              <a:buNone/>
            </a:pPr>
            <a:r>
              <a:rPr sz="1400" lang="en"/>
              <a:t>SWEETS AND ADDED SUGAR: </a:t>
            </a:r>
            <a:r>
              <a:rPr sz="1400" lang="en">
                <a:solidFill>
                  <a:srgbClr val="221B11"/>
                </a:solidFill>
                <a:latin typeface="Verdana"/>
                <a:ea typeface="Verdana"/>
                <a:cs typeface="Verdana"/>
                <a:sym typeface="Verdana"/>
              </a:rPr>
              <a:t>yogurt, cereal, cookies, Fructose, Maple syrup, honey.</a:t>
            </a:r>
          </a:p>
          <a:p>
            <a:pPr rtl="0">
              <a:spcBef>
                <a:spcPts val="0"/>
              </a:spcBef>
              <a:buNone/>
            </a:pPr>
            <a:r>
              <a:rPr sz="1400" lang="en"/>
              <a:t>FRUITS: Most of all dried fruits like raisins, dried peaches, bananas, blueberries and apricots. </a:t>
            </a:r>
          </a:p>
          <a:p>
            <a:pPr rtl="0">
              <a:spcBef>
                <a:spcPts val="0"/>
              </a:spcBef>
              <a:buNone/>
            </a:pPr>
            <a:r>
              <a:t/>
            </a:r>
            <a:endParaRPr sz="1400"/>
          </a:p>
          <a:p>
            <a:pPr rtl="0">
              <a:spcBef>
                <a:spcPts val="0"/>
              </a:spcBef>
              <a:buNone/>
            </a:pPr>
            <a:r>
              <a:t/>
            </a:r>
            <a:endParaRPr sz="1400"/>
          </a:p>
          <a:p>
            <a:pPr rtl="0">
              <a:spcBef>
                <a:spcPts val="0"/>
              </a:spcBef>
              <a:buNone/>
            </a:pPr>
            <a:r>
              <a:rPr sz="1400" lang="en"/>
              <a:t> </a:t>
            </a:r>
          </a:p>
          <a:p>
            <a:pPr>
              <a:spcBef>
                <a:spcPts val="0"/>
              </a:spcBef>
              <a:buNone/>
            </a:pPr>
            <a:r>
              <a:rPr sz="1400" lang="en"/>
              <a:t>http://healthyeating.sfgate.com/dietary-sources-carbohydrates-3785.html</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b="0" sz="1800" lang="en"/>
              <a:t>What disease/symptoms arise as a result of the lack of the carbohydrates? Share a real-life example/story about what would happen if you do not have enough of this biomolecule in your body.</a:t>
            </a:r>
          </a:p>
        </p:txBody>
      </p:sp>
      <p:sp>
        <p:nvSpPr>
          <p:cNvPr id="76" name="Shape 7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25000"/>
              </a:lnSpc>
              <a:spcBef>
                <a:spcPts val="0"/>
              </a:spcBef>
              <a:spcAft>
                <a:spcPts val="2200"/>
              </a:spcAft>
              <a:buNone/>
            </a:pPr>
            <a:r>
              <a:rPr b="1" sz="1400" lang="en">
                <a:solidFill>
                  <a:srgbClr val="121212"/>
                </a:solidFill>
              </a:rPr>
              <a:t>Common Diseases:</a:t>
            </a:r>
          </a:p>
          <a:p>
            <a:pPr rtl="0" lvl="0" indent="-304800" marL="457200">
              <a:lnSpc>
                <a:spcPct val="125000"/>
              </a:lnSpc>
              <a:spcBef>
                <a:spcPts val="0"/>
              </a:spcBef>
              <a:spcAft>
                <a:spcPts val="2200"/>
              </a:spcAft>
              <a:buClr>
                <a:srgbClr val="121212"/>
              </a:buClr>
              <a:buSzPct val="100000"/>
              <a:buFont typeface="Arial"/>
              <a:buChar char="-"/>
            </a:pPr>
            <a:r>
              <a:rPr u="sng" b="1" sz="1200" lang="en">
                <a:solidFill>
                  <a:srgbClr val="121212"/>
                </a:solidFill>
              </a:rPr>
              <a:t>Hypoglycemia</a:t>
            </a:r>
          </a:p>
          <a:p>
            <a:pPr rtl="0" lvl="0">
              <a:lnSpc>
                <a:spcPct val="125000"/>
              </a:lnSpc>
              <a:spcBef>
                <a:spcPts val="0"/>
              </a:spcBef>
              <a:spcAft>
                <a:spcPts val="2200"/>
              </a:spcAft>
              <a:buNone/>
            </a:pPr>
            <a:r>
              <a:t/>
            </a:r>
            <a:endParaRPr b="1" sz="1200">
              <a:solidFill>
                <a:srgbClr val="121212"/>
              </a:solidFill>
            </a:endParaRPr>
          </a:p>
          <a:p>
            <a:pPr rtl="0" lvl="0" indent="-304800" marL="457200">
              <a:lnSpc>
                <a:spcPct val="125000"/>
              </a:lnSpc>
              <a:spcBef>
                <a:spcPts val="0"/>
              </a:spcBef>
              <a:spcAft>
                <a:spcPts val="2200"/>
              </a:spcAft>
              <a:buClr>
                <a:srgbClr val="121212"/>
              </a:buClr>
              <a:buSzPct val="100000"/>
              <a:buFont typeface="Arial"/>
              <a:buChar char="-"/>
            </a:pPr>
            <a:r>
              <a:rPr u="sng" b="1" sz="1200" lang="en">
                <a:solidFill>
                  <a:srgbClr val="121212"/>
                </a:solidFill>
              </a:rPr>
              <a:t>Weight Gain</a:t>
            </a:r>
          </a:p>
          <a:p>
            <a:pPr rtl="0" lvl="0">
              <a:lnSpc>
                <a:spcPct val="125000"/>
              </a:lnSpc>
              <a:spcBef>
                <a:spcPts val="0"/>
              </a:spcBef>
              <a:spcAft>
                <a:spcPts val="2200"/>
              </a:spcAft>
              <a:buNone/>
            </a:pPr>
            <a:r>
              <a:t/>
            </a:r>
            <a:endParaRPr b="1" sz="1200">
              <a:solidFill>
                <a:srgbClr val="121212"/>
              </a:solidFill>
            </a:endParaRPr>
          </a:p>
          <a:p>
            <a:pPr rtl="0" lvl="0" indent="-304800" marL="457200">
              <a:lnSpc>
                <a:spcPct val="125000"/>
              </a:lnSpc>
              <a:spcBef>
                <a:spcPts val="0"/>
              </a:spcBef>
              <a:spcAft>
                <a:spcPts val="2200"/>
              </a:spcAft>
              <a:buClr>
                <a:srgbClr val="121212"/>
              </a:buClr>
              <a:buSzPct val="100000"/>
              <a:buFont typeface="Arial"/>
              <a:buChar char="-"/>
            </a:pPr>
            <a:r>
              <a:rPr u="sng" b="1" sz="1200" lang="en">
                <a:solidFill>
                  <a:srgbClr val="121212"/>
                </a:solidFill>
              </a:rPr>
              <a:t>Ketosis</a:t>
            </a:r>
          </a:p>
          <a:p>
            <a:pPr rtl="0" lvl="0">
              <a:lnSpc>
                <a:spcPct val="125000"/>
              </a:lnSpc>
              <a:spcBef>
                <a:spcPts val="0"/>
              </a:spcBef>
              <a:spcAft>
                <a:spcPts val="2200"/>
              </a:spcAft>
              <a:buClr>
                <a:schemeClr val="dk1"/>
              </a:buClr>
              <a:buFont typeface="Arial"/>
              <a:buNone/>
            </a:pPr>
            <a:r>
              <a:t/>
            </a:r>
            <a:endParaRPr b="1" sz="1200">
              <a:solidFill>
                <a:srgbClr val="121212"/>
              </a:solidFill>
            </a:endParaRPr>
          </a:p>
          <a:p>
            <a:pPr>
              <a:spcBef>
                <a:spcPts val="0"/>
              </a:spcBef>
              <a:buNone/>
            </a:pPr>
            <a:r>
              <a:t/>
            </a:r>
            <a:endParaRPr/>
          </a:p>
        </p:txBody>
      </p:sp>
      <p:sp>
        <p:nvSpPr>
          <p:cNvPr id="77" name="Shape 77"/>
          <p:cNvSpPr txBox="1"/>
          <p:nvPr/>
        </p:nvSpPr>
        <p:spPr>
          <a:xfrm>
            <a:off y="1200150" x="4084525"/>
            <a:ext cy="3316499" cx="4328999"/>
          </a:xfrm>
          <a:prstGeom prst="rect">
            <a:avLst/>
          </a:prstGeom>
          <a:noFill/>
          <a:ln>
            <a:noFill/>
          </a:ln>
        </p:spPr>
        <p:txBody>
          <a:bodyPr bIns="91425" rIns="91425" lIns="91425" tIns="91425" anchor="t" anchorCtr="0">
            <a:noAutofit/>
          </a:bodyPr>
          <a:lstStyle/>
          <a:p>
            <a:pPr rtl="0">
              <a:spcBef>
                <a:spcPts val="0"/>
              </a:spcBef>
              <a:buNone/>
            </a:pPr>
            <a:r>
              <a:rPr b="1" lang="en"/>
              <a:t>Symptoms:</a:t>
            </a:r>
          </a:p>
          <a:p>
            <a:pPr rtl="0">
              <a:spcBef>
                <a:spcPts val="0"/>
              </a:spcBef>
              <a:buNone/>
            </a:pPr>
            <a:r>
              <a:t/>
            </a:r>
            <a:endParaRPr b="1"/>
          </a:p>
          <a:p>
            <a:pPr rtl="0">
              <a:spcBef>
                <a:spcPts val="0"/>
              </a:spcBef>
              <a:buNone/>
            </a:pPr>
            <a:r>
              <a:rPr sz="1000" lang="en"/>
              <a:t>Tiredness</a:t>
            </a:r>
          </a:p>
          <a:p>
            <a:pPr rtl="0">
              <a:spcBef>
                <a:spcPts val="0"/>
              </a:spcBef>
              <a:buNone/>
            </a:pPr>
            <a:r>
              <a:t/>
            </a:r>
            <a:endParaRPr sz="1000"/>
          </a:p>
          <a:p>
            <a:pPr rtl="0">
              <a:spcBef>
                <a:spcPts val="0"/>
              </a:spcBef>
              <a:buNone/>
            </a:pPr>
            <a:r>
              <a:rPr sz="1000" lang="en"/>
              <a:t>Weakness</a:t>
            </a:r>
          </a:p>
          <a:p>
            <a:pPr rtl="0">
              <a:spcBef>
                <a:spcPts val="0"/>
              </a:spcBef>
              <a:buNone/>
            </a:pPr>
            <a:r>
              <a:t/>
            </a:r>
            <a:endParaRPr sz="1000"/>
          </a:p>
          <a:p>
            <a:pPr rtl="0">
              <a:spcBef>
                <a:spcPts val="0"/>
              </a:spcBef>
              <a:buNone/>
            </a:pPr>
            <a:r>
              <a:rPr sz="1000" lang="en"/>
              <a:t>Lightheadedness</a:t>
            </a:r>
          </a:p>
          <a:p>
            <a:pPr rtl="0">
              <a:spcBef>
                <a:spcPts val="0"/>
              </a:spcBef>
              <a:buNone/>
            </a:pPr>
            <a:r>
              <a:t/>
            </a:r>
            <a:endParaRPr sz="1000"/>
          </a:p>
          <a:p>
            <a:pPr rtl="0">
              <a:spcBef>
                <a:spcPts val="0"/>
              </a:spcBef>
              <a:buNone/>
            </a:pPr>
            <a:r>
              <a:rPr sz="1000" lang="en"/>
              <a:t>Confusion</a:t>
            </a:r>
          </a:p>
          <a:p>
            <a:pPr rtl="0">
              <a:spcBef>
                <a:spcPts val="0"/>
              </a:spcBef>
              <a:buNone/>
            </a:pPr>
            <a:r>
              <a:t/>
            </a:r>
            <a:endParaRPr sz="1000"/>
          </a:p>
          <a:p>
            <a:pPr rtl="0">
              <a:spcBef>
                <a:spcPts val="0"/>
              </a:spcBef>
              <a:buNone/>
            </a:pPr>
            <a:r>
              <a:rPr sz="1000" lang="en"/>
              <a:t>Constant Hunger (cravings)</a:t>
            </a:r>
          </a:p>
          <a:p>
            <a:pPr rtl="0">
              <a:spcBef>
                <a:spcPts val="0"/>
              </a:spcBef>
              <a:buNone/>
            </a:pPr>
            <a:r>
              <a:t/>
            </a:r>
            <a:endParaRPr sz="1000"/>
          </a:p>
          <a:p>
            <a:pPr rtl="0">
              <a:spcBef>
                <a:spcPts val="0"/>
              </a:spcBef>
              <a:buNone/>
            </a:pPr>
            <a:r>
              <a:rPr sz="1000" lang="en"/>
              <a:t>Headache</a:t>
            </a:r>
          </a:p>
          <a:p>
            <a:pPr rtl="0">
              <a:spcBef>
                <a:spcPts val="0"/>
              </a:spcBef>
              <a:buNone/>
            </a:pPr>
            <a:r>
              <a:t/>
            </a:r>
            <a:endParaRPr sz="1000"/>
          </a:p>
          <a:p>
            <a:pPr rtl="0">
              <a:spcBef>
                <a:spcPts val="0"/>
              </a:spcBef>
              <a:buNone/>
            </a:pPr>
            <a:r>
              <a:rPr sz="1000" lang="en"/>
              <a:t>Nausea</a:t>
            </a:r>
          </a:p>
          <a:p>
            <a:pPr rtl="0">
              <a:spcBef>
                <a:spcPts val="0"/>
              </a:spcBef>
              <a:buNone/>
            </a:pPr>
            <a:r>
              <a:t/>
            </a:r>
            <a:endParaRPr sz="1000"/>
          </a:p>
          <a:p>
            <a:pPr rtl="0">
              <a:spcBef>
                <a:spcPts val="0"/>
              </a:spcBef>
              <a:buNone/>
            </a:pPr>
            <a:r>
              <a:rPr sz="1000" lang="en"/>
              <a:t>Bad breath</a:t>
            </a:r>
          </a:p>
          <a:p>
            <a:pPr rtl="0">
              <a:spcBef>
                <a:spcPts val="0"/>
              </a:spcBef>
              <a:buNone/>
            </a:pPr>
            <a:r>
              <a:t/>
            </a:r>
            <a:endParaRPr sz="1000"/>
          </a:p>
          <a:p>
            <a:pPr rtl="0">
              <a:spcBef>
                <a:spcPts val="0"/>
              </a:spcBef>
              <a:buNone/>
            </a:pPr>
            <a:r>
              <a:rPr sz="1000" lang="en"/>
              <a:t>Mental Fatigue</a:t>
            </a:r>
          </a:p>
          <a:p>
            <a:pPr rtl="0">
              <a:spcBef>
                <a:spcPts val="0"/>
              </a:spcBef>
              <a:buNone/>
            </a:pPr>
            <a:r>
              <a:t/>
            </a:r>
            <a:endParaRPr sz="1000"/>
          </a:p>
          <a:p>
            <a:pPr rtl="0">
              <a:spcBef>
                <a:spcPts val="0"/>
              </a:spcBef>
              <a:buNone/>
            </a:pPr>
            <a:r>
              <a:rPr sz="1000" lang="en"/>
              <a:t>Swelling of the Joints</a:t>
            </a:r>
          </a:p>
          <a:p>
            <a:pPr rtl="0">
              <a:spcBef>
                <a:spcPts val="0"/>
              </a:spcBef>
              <a:buNone/>
            </a:pPr>
            <a:r>
              <a:t/>
            </a:r>
            <a:endParaRPr sz="1000"/>
          </a:p>
          <a:p>
            <a:pPr rtl="0">
              <a:spcBef>
                <a:spcPts val="0"/>
              </a:spcBef>
              <a:buNone/>
            </a:pPr>
            <a:r>
              <a:rPr sz="1000" lang="en"/>
              <a:t>Kidney Stones</a:t>
            </a:r>
          </a:p>
          <a:p>
            <a:pPr rtl="0">
              <a:spcBef>
                <a:spcPts val="0"/>
              </a:spcBef>
              <a:buNone/>
            </a:pPr>
            <a:r>
              <a:t/>
            </a:r>
            <a:endParaRPr sz="1200"/>
          </a:p>
          <a:p>
            <a:pPr rtl="0">
              <a:spcBef>
                <a:spcPts val="0"/>
              </a:spcBef>
              <a:buNone/>
            </a:pPr>
            <a:r>
              <a:t/>
            </a:r>
            <a:endParaRPr sz="1200"/>
          </a:p>
          <a:p>
            <a:pPr rtl="0">
              <a:spcBef>
                <a:spcPts val="0"/>
              </a:spcBef>
              <a:buNone/>
            </a:pPr>
            <a:r>
              <a:t/>
            </a:r>
            <a:endParaRPr sz="1200"/>
          </a:p>
          <a:p>
            <a:pPr>
              <a:spcBef>
                <a:spcPts val="0"/>
              </a:spcBef>
              <a:buNone/>
            </a:pPr>
            <a:r>
              <a:t/>
            </a:r>
            <a:endParaRPr sz="1200"/>
          </a:p>
        </p:txBody>
      </p:sp>
      <p:cxnSp>
        <p:nvCxnSpPr>
          <p:cNvPr id="78" name="Shape 78"/>
          <p:cNvCxnSpPr/>
          <p:nvPr/>
        </p:nvCxnSpPr>
        <p:spPr>
          <a:xfrm rot="10800000">
            <a:off y="4003099" x="1629274"/>
            <a:ext cy="826200" cx="2525100"/>
          </a:xfrm>
          <a:prstGeom prst="straightConnector1">
            <a:avLst/>
          </a:prstGeom>
          <a:noFill/>
          <a:ln w="19050" cap="flat">
            <a:solidFill>
              <a:schemeClr val="dk2"/>
            </a:solidFill>
            <a:prstDash val="solid"/>
            <a:round/>
            <a:headEnd w="lg" len="lg" type="none"/>
            <a:tailEnd w="lg" len="lg" type="triangle"/>
          </a:ln>
        </p:spPr>
      </p:cxnSp>
      <p:cxnSp>
        <p:nvCxnSpPr>
          <p:cNvPr id="79" name="Shape 79"/>
          <p:cNvCxnSpPr/>
          <p:nvPr/>
        </p:nvCxnSpPr>
        <p:spPr>
          <a:xfrm rot="10800000">
            <a:off y="4014574" x="1664075"/>
            <a:ext cy="523800" cx="2432099"/>
          </a:xfrm>
          <a:prstGeom prst="straightConnector1">
            <a:avLst/>
          </a:prstGeom>
          <a:noFill/>
          <a:ln w="19050" cap="flat">
            <a:solidFill>
              <a:schemeClr val="dk2"/>
            </a:solidFill>
            <a:prstDash val="solid"/>
            <a:round/>
            <a:headEnd w="lg" len="lg" type="none"/>
            <a:tailEnd w="lg" len="lg" type="triangle"/>
          </a:ln>
        </p:spPr>
      </p:cxnSp>
      <p:cxnSp>
        <p:nvCxnSpPr>
          <p:cNvPr id="80" name="Shape 80"/>
          <p:cNvCxnSpPr/>
          <p:nvPr/>
        </p:nvCxnSpPr>
        <p:spPr>
          <a:xfrm rot="10800000">
            <a:off y="3991374" x="1664075"/>
            <a:ext cy="232800" cx="2490299"/>
          </a:xfrm>
          <a:prstGeom prst="straightConnector1">
            <a:avLst/>
          </a:prstGeom>
          <a:noFill/>
          <a:ln w="19050" cap="flat">
            <a:solidFill>
              <a:schemeClr val="dk2"/>
            </a:solidFill>
            <a:prstDash val="solid"/>
            <a:round/>
            <a:headEnd w="lg" len="lg" type="none"/>
            <a:tailEnd w="lg" len="lg" type="triangle"/>
          </a:ln>
        </p:spPr>
      </p:cxnSp>
      <p:cxnSp>
        <p:nvCxnSpPr>
          <p:cNvPr id="81" name="Shape 81"/>
          <p:cNvCxnSpPr/>
          <p:nvPr/>
        </p:nvCxnSpPr>
        <p:spPr>
          <a:xfrm flipH="1">
            <a:off y="3316500" x="1664075"/>
            <a:ext cy="663300" cx="2490299"/>
          </a:xfrm>
          <a:prstGeom prst="straightConnector1">
            <a:avLst/>
          </a:prstGeom>
          <a:noFill/>
          <a:ln w="19050" cap="flat">
            <a:solidFill>
              <a:schemeClr val="dk2"/>
            </a:solidFill>
            <a:prstDash val="solid"/>
            <a:round/>
            <a:headEnd w="lg" len="lg" type="none"/>
            <a:tailEnd w="lg" len="lg" type="triangle"/>
          </a:ln>
        </p:spPr>
      </p:cxnSp>
      <p:cxnSp>
        <p:nvCxnSpPr>
          <p:cNvPr id="82" name="Shape 82"/>
          <p:cNvCxnSpPr/>
          <p:nvPr/>
        </p:nvCxnSpPr>
        <p:spPr>
          <a:xfrm flipH="1">
            <a:off y="3607425" x="1664000"/>
            <a:ext cy="395699" cx="2501999"/>
          </a:xfrm>
          <a:prstGeom prst="straightConnector1">
            <a:avLst/>
          </a:prstGeom>
          <a:noFill/>
          <a:ln w="19050" cap="flat">
            <a:solidFill>
              <a:schemeClr val="dk2"/>
            </a:solidFill>
            <a:prstDash val="solid"/>
            <a:round/>
            <a:headEnd w="lg" len="lg" type="none"/>
            <a:tailEnd w="lg" len="lg" type="triangle"/>
          </a:ln>
        </p:spPr>
      </p:cxnSp>
      <p:cxnSp>
        <p:nvCxnSpPr>
          <p:cNvPr id="83" name="Shape 83"/>
          <p:cNvCxnSpPr/>
          <p:nvPr/>
        </p:nvCxnSpPr>
        <p:spPr>
          <a:xfrm flipH="1">
            <a:off y="3933275" x="1570949"/>
            <a:ext cy="58200" cx="2548500"/>
          </a:xfrm>
          <a:prstGeom prst="straightConnector1">
            <a:avLst/>
          </a:prstGeom>
          <a:noFill/>
          <a:ln w="19050" cap="flat">
            <a:solidFill>
              <a:schemeClr val="dk2"/>
            </a:solidFill>
            <a:prstDash val="solid"/>
            <a:round/>
            <a:headEnd w="lg" len="lg" type="none"/>
            <a:tailEnd w="lg" len="lg" type="triangle"/>
          </a:ln>
        </p:spPr>
      </p:cxnSp>
      <p:cxnSp>
        <p:nvCxnSpPr>
          <p:cNvPr id="84" name="Shape 84"/>
          <p:cNvCxnSpPr/>
          <p:nvPr/>
        </p:nvCxnSpPr>
        <p:spPr>
          <a:xfrm rot="10800000">
            <a:off y="2979049" x="1931675"/>
            <a:ext cy="25500" cx="2222699"/>
          </a:xfrm>
          <a:prstGeom prst="straightConnector1">
            <a:avLst/>
          </a:prstGeom>
          <a:noFill/>
          <a:ln w="19050" cap="flat">
            <a:solidFill>
              <a:schemeClr val="dk2"/>
            </a:solidFill>
            <a:prstDash val="solid"/>
            <a:round/>
            <a:headEnd w="lg" len="lg" type="none"/>
            <a:tailEnd w="lg" len="lg" type="triangle"/>
          </a:ln>
        </p:spPr>
      </p:cxnSp>
      <p:cxnSp>
        <p:nvCxnSpPr>
          <p:cNvPr id="85" name="Shape 85"/>
          <p:cNvCxnSpPr/>
          <p:nvPr/>
        </p:nvCxnSpPr>
        <p:spPr>
          <a:xfrm flipH="1">
            <a:off y="1768800" x="2129499"/>
            <a:ext cy="209399" cx="2001600"/>
          </a:xfrm>
          <a:prstGeom prst="straightConnector1">
            <a:avLst/>
          </a:prstGeom>
          <a:noFill/>
          <a:ln w="19050" cap="flat">
            <a:solidFill>
              <a:schemeClr val="dk2"/>
            </a:solidFill>
            <a:prstDash val="solid"/>
            <a:round/>
            <a:headEnd w="lg" len="lg" type="none"/>
            <a:tailEnd w="lg" len="lg" type="triangle"/>
          </a:ln>
        </p:spPr>
      </p:cxnSp>
      <p:cxnSp>
        <p:nvCxnSpPr>
          <p:cNvPr id="86" name="Shape 86"/>
          <p:cNvCxnSpPr/>
          <p:nvPr/>
        </p:nvCxnSpPr>
        <p:spPr>
          <a:xfrm rot="10800000">
            <a:off y="1989799" x="2141124"/>
            <a:ext cy="128100" cx="2001600"/>
          </a:xfrm>
          <a:prstGeom prst="straightConnector1">
            <a:avLst/>
          </a:prstGeom>
          <a:noFill/>
          <a:ln w="19050" cap="flat">
            <a:solidFill>
              <a:schemeClr val="dk2"/>
            </a:solidFill>
            <a:prstDash val="solid"/>
            <a:round/>
            <a:headEnd w="lg" len="lg" type="none"/>
            <a:tailEnd w="lg" len="lg" type="triangle"/>
          </a:ln>
        </p:spPr>
      </p:cxnSp>
      <p:cxnSp>
        <p:nvCxnSpPr>
          <p:cNvPr id="87" name="Shape 87"/>
          <p:cNvCxnSpPr/>
          <p:nvPr/>
        </p:nvCxnSpPr>
        <p:spPr>
          <a:xfrm rot="10800000">
            <a:off y="2001675" x="2141124"/>
            <a:ext cy="418799" cx="2001600"/>
          </a:xfrm>
          <a:prstGeom prst="straightConnector1">
            <a:avLst/>
          </a:prstGeom>
          <a:noFill/>
          <a:ln w="19050" cap="flat">
            <a:solidFill>
              <a:schemeClr val="dk2"/>
            </a:solidFill>
            <a:prstDash val="solid"/>
            <a:round/>
            <a:headEnd w="lg" len="lg" type="none"/>
            <a:tailEnd w="lg" len="lg" type="triangle"/>
          </a:ln>
        </p:spPr>
      </p:cxnSp>
      <p:cxnSp>
        <p:nvCxnSpPr>
          <p:cNvPr id="88" name="Shape 88"/>
          <p:cNvCxnSpPr/>
          <p:nvPr/>
        </p:nvCxnSpPr>
        <p:spPr>
          <a:xfrm rot="10800000">
            <a:off y="1978375" x="2094625"/>
            <a:ext cy="709799" cx="2053799"/>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type="title"/>
          </p:nvPr>
        </p:nvSpPr>
        <p:spPr>
          <a:xfrm>
            <a:off y="864728" x="457200"/>
            <a:ext cy="857400" cx="8229600"/>
          </a:xfrm>
          <a:prstGeom prst="rect">
            <a:avLst/>
          </a:prstGeom>
        </p:spPr>
        <p:txBody>
          <a:bodyPr bIns="91425" rIns="91425" lIns="91425" tIns="91425" anchor="b" anchorCtr="0">
            <a:noAutofit/>
          </a:bodyPr>
          <a:lstStyle/>
          <a:p>
            <a:pPr algn="ctr" rtl="0" lvl="0" indent="-228600">
              <a:lnSpc>
                <a:spcPct val="115000"/>
              </a:lnSpc>
              <a:spcBef>
                <a:spcPts val="0"/>
              </a:spcBef>
              <a:buClr>
                <a:schemeClr val="dk1"/>
              </a:buClr>
              <a:buSzPct val="61111"/>
              <a:buFont typeface="Arial"/>
              <a:buNone/>
            </a:pPr>
            <a:r>
              <a:rPr b="0" sz="1800" lang="en"/>
              <a:t>What recommendations do you have for others in order to not result in this deficiency syndrome?</a:t>
            </a:r>
            <a:r>
              <a:rPr b="0" sz="3000" lang="en">
                <a:latin typeface="Times New Roman"/>
                <a:ea typeface="Times New Roman"/>
                <a:cs typeface="Times New Roman"/>
                <a:sym typeface="Times New Roman"/>
              </a:rPr>
              <a:t> </a:t>
            </a:r>
          </a:p>
          <a:p>
            <a:pPr>
              <a:spcBef>
                <a:spcPts val="0"/>
              </a:spcBef>
              <a:buNone/>
            </a:pPr>
            <a:r>
              <a:t/>
            </a:r>
            <a:endParaRPr/>
          </a:p>
        </p:txBody>
      </p:sp>
      <p:sp>
        <p:nvSpPr>
          <p:cNvPr id="94" name="Shape 9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spcBef>
                <a:spcPts val="0"/>
              </a:spcBef>
              <a:buClr>
                <a:schemeClr val="dk1"/>
              </a:buClr>
              <a:buSzPct val="100000"/>
              <a:buFont typeface="Arial"/>
              <a:buChar char="●"/>
            </a:pPr>
            <a:r>
              <a:rPr sz="1400" lang="en">
                <a:solidFill>
                  <a:srgbClr val="000000"/>
                </a:solidFill>
                <a:hlinkClick r:id="rId3"/>
              </a:rPr>
              <a:t>Healthy Eating Plate</a:t>
            </a:r>
            <a:r>
              <a:rPr sz="1400" lang="en">
                <a:solidFill>
                  <a:srgbClr val="000000"/>
                </a:solidFill>
              </a:rPr>
              <a:t> recommends filling most of your plate with healthy carbohydrates – with vegetables (except potatoes) and fruits taking up about half of your plate, and </a:t>
            </a:r>
            <a:r>
              <a:rPr sz="1400" lang="en">
                <a:solidFill>
                  <a:srgbClr val="000000"/>
                </a:solidFill>
                <a:hlinkClick r:id="rId4"/>
              </a:rPr>
              <a:t>whole grains</a:t>
            </a:r>
            <a:r>
              <a:rPr sz="1400" lang="en">
                <a:solidFill>
                  <a:srgbClr val="000000"/>
                </a:solidFill>
              </a:rPr>
              <a:t> fill</a:t>
            </a:r>
            <a:r>
              <a:rPr sz="1400" lang="en"/>
              <a:t>ing up about one fourth of your plate.</a:t>
            </a:r>
          </a:p>
          <a:p>
            <a:pPr rtl="0" lvl="0" indent="-317500" marL="457200">
              <a:spcBef>
                <a:spcPts val="0"/>
              </a:spcBef>
              <a:buClr>
                <a:schemeClr val="dk1"/>
              </a:buClr>
              <a:buSzPct val="100000"/>
              <a:buFont typeface="Arial"/>
              <a:buChar char="●"/>
            </a:pPr>
            <a:r>
              <a:rPr sz="1400" lang="en"/>
              <a:t>Foods high in carbohydrates are an important part of a healthy diet. Carbohydrates provide the body with glucose, which is converted to energy used to support bodily functions and physical activity. </a:t>
            </a:r>
          </a:p>
          <a:p>
            <a:pPr rtl="0" lvl="0" indent="-317500" marL="457200">
              <a:spcBef>
                <a:spcPts val="0"/>
              </a:spcBef>
              <a:buClr>
                <a:schemeClr val="dk1"/>
              </a:buClr>
              <a:buSzPct val="100000"/>
              <a:buFont typeface="Arial"/>
              <a:buChar char="●"/>
            </a:pPr>
            <a:r>
              <a:rPr sz="1400" lang="en"/>
              <a:t>Drink water</a:t>
            </a:r>
          </a:p>
          <a:p>
            <a:pPr rtl="0" lvl="0" indent="-317500" marL="457200">
              <a:spcBef>
                <a:spcPts val="0"/>
              </a:spcBef>
              <a:buClr>
                <a:schemeClr val="dk1"/>
              </a:buClr>
              <a:buSzPct val="100000"/>
              <a:buFont typeface="Arial"/>
              <a:buChar char="●"/>
            </a:pPr>
            <a:r>
              <a:rPr sz="1400" lang="en"/>
              <a:t>Don’t eat more than one unhealthier source of carbohydrates including white bread, pastries, sodas, and other highly processed or refined foods per day.  These items contain easily digested carbohydrates that may contribute to weight gain, interfere with weight loss, and promote diabetes and heart disease.</a:t>
            </a:r>
          </a:p>
          <a:p>
            <a:pPr rtl="0" lvl="0" indent="-317500" marL="457200">
              <a:lnSpc>
                <a:spcPct val="115000"/>
              </a:lnSpc>
              <a:spcBef>
                <a:spcPts val="0"/>
              </a:spcBef>
              <a:buClr>
                <a:schemeClr val="dk1"/>
              </a:buClr>
              <a:buSzPct val="100000"/>
              <a:buFont typeface="Arial"/>
              <a:buChar char="●"/>
            </a:pPr>
            <a:r>
              <a:rPr sz="1400" lang="en"/>
              <a:t>Choose fiber-rich fruits, vegetables, and whole grains often.</a:t>
            </a:r>
          </a:p>
          <a:p>
            <a:pPr rtl="0" lvl="0" indent="-317500" marL="457200">
              <a:lnSpc>
                <a:spcPct val="115000"/>
              </a:lnSpc>
              <a:spcBef>
                <a:spcPts val="0"/>
              </a:spcBef>
              <a:buClr>
                <a:schemeClr val="dk1"/>
              </a:buClr>
              <a:buSzPct val="100000"/>
              <a:buFont typeface="Arial"/>
              <a:buChar char="●"/>
            </a:pPr>
            <a:r>
              <a:rPr sz="1400" lang="en"/>
              <a:t>Choose and prepare foods and beverages with little added sugars or caloric sweeteners, such as amounts suggested by the USDA Food Guide and the DASH Eating Plan.</a:t>
            </a:r>
          </a:p>
          <a:p>
            <a:pPr rtl="0" lvl="0" indent="-317500" marL="457200">
              <a:lnSpc>
                <a:spcPct val="115000"/>
              </a:lnSpc>
              <a:spcBef>
                <a:spcPts val="0"/>
              </a:spcBef>
              <a:buClr>
                <a:schemeClr val="dk1"/>
              </a:buClr>
              <a:buSzPct val="100000"/>
              <a:buFont typeface="Arial"/>
              <a:buChar char="●"/>
            </a:pPr>
            <a:r>
              <a:rPr sz="1400" lang="en"/>
              <a:t>Reduce the incidence of dental caries by practicing good oral hygiene and consuming sugar- and starch-containing foods and beverages less frequently.</a:t>
            </a:r>
          </a:p>
          <a:p>
            <a:pPr rtl="0" lvl="0">
              <a:spcBef>
                <a:spcPts val="0"/>
              </a:spcBef>
              <a:buNone/>
            </a:pPr>
            <a:r>
              <a:t/>
            </a:r>
            <a:endParaRPr sz="1400"/>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