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24ED-69D4-5040-B4EB-CFB92AB136F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1557D-163B-3B44-B518-423FF669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www.genome.jp</a:t>
            </a:r>
            <a:r>
              <a:rPr lang="en-US" dirty="0" smtClean="0"/>
              <a:t>/</a:t>
            </a:r>
            <a:r>
              <a:rPr lang="en-US" dirty="0" err="1" smtClean="0"/>
              <a:t>kegg</a:t>
            </a:r>
            <a:r>
              <a:rPr lang="en-US" dirty="0" smtClean="0"/>
              <a:t>/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557D-163B-3B44-B518-423FF669CA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feedback: http://</a:t>
            </a:r>
            <a:r>
              <a:rPr lang="en-US" dirty="0" err="1" smtClean="0"/>
              <a:t>highered.mheducation.com</a:t>
            </a:r>
            <a:r>
              <a:rPr lang="en-US" dirty="0" smtClean="0"/>
              <a:t>/sites/9834092339/student_view0/chapter46/</a:t>
            </a:r>
            <a:r>
              <a:rPr lang="en-US" dirty="0" err="1" smtClean="0"/>
              <a:t>positive_and_negative_feedback.html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557D-163B-3B44-B518-423FF669CA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7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4358-BAA5-1F42-A269-FB26FE9DD38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94D6-76EB-394C-A74C-F368DE6A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 8.1 Metabolism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22" y="1417638"/>
            <a:ext cx="6694215" cy="53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Metabolic pathways consist of chains and cycles of enzyme-catalyzed reactions.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39" y="2613108"/>
            <a:ext cx="5298136" cy="42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pic>
        <p:nvPicPr>
          <p:cNvPr id="1030" name="Picture 6" descr="https://image.slidesharecdn.com/enzymes-1232689355916765-1/95/36-enzymes-core-and-c276-7-728.jpg?cb=1255854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1" y="1417638"/>
            <a:ext cx="7833879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668" y="1600200"/>
            <a:ext cx="587623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ubstrate </a:t>
            </a:r>
            <a:r>
              <a:rPr lang="en-US" dirty="0"/>
              <a:t>and inhibitor are chemically very similar</a:t>
            </a:r>
          </a:p>
          <a:p>
            <a:r>
              <a:rPr lang="en-US" dirty="0"/>
              <a:t>I</a:t>
            </a:r>
            <a:r>
              <a:rPr lang="en-US" dirty="0" smtClean="0"/>
              <a:t>nhibitor binds to the active site of the enzyme, prevents substrate from binding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Example: Folic </a:t>
            </a:r>
            <a:r>
              <a:rPr lang="en-US" dirty="0"/>
              <a:t>acid </a:t>
            </a:r>
            <a:r>
              <a:rPr lang="en-US" dirty="0" err="1"/>
              <a:t>synthetase</a:t>
            </a:r>
            <a:endParaRPr lang="en-US" dirty="0"/>
          </a:p>
          <a:p>
            <a:pPr lvl="1"/>
            <a:r>
              <a:rPr lang="en-US" dirty="0" smtClean="0"/>
              <a:t>Folic </a:t>
            </a:r>
            <a:r>
              <a:rPr lang="en-US" dirty="0"/>
              <a:t>acid </a:t>
            </a:r>
            <a:r>
              <a:rPr lang="en-US" dirty="0" err="1"/>
              <a:t>synthetase</a:t>
            </a:r>
            <a:r>
              <a:rPr lang="en-US" dirty="0"/>
              <a:t> is an enzyme in bacteria which normally produces folic </a:t>
            </a:r>
            <a:r>
              <a:rPr lang="en-US" dirty="0" smtClean="0"/>
              <a:t>acid (vitamin) from PABA</a:t>
            </a:r>
          </a:p>
          <a:p>
            <a:pPr lvl="1"/>
            <a:r>
              <a:rPr lang="en-US" dirty="0" err="1" smtClean="0"/>
              <a:t>Sulfanilamides</a:t>
            </a:r>
            <a:r>
              <a:rPr lang="en-US" dirty="0" smtClean="0"/>
              <a:t> (antibiotics) occupies </a:t>
            </a:r>
            <a:r>
              <a:rPr lang="en-US" dirty="0"/>
              <a:t>the active site of folic acid </a:t>
            </a:r>
            <a:r>
              <a:rPr lang="en-US" dirty="0" err="1" smtClean="0"/>
              <a:t>synthetase</a:t>
            </a:r>
            <a:r>
              <a:rPr lang="en-US" dirty="0" smtClean="0"/>
              <a:t>; blocks access </a:t>
            </a:r>
            <a:r>
              <a:rPr lang="en-US" dirty="0"/>
              <a:t>of </a:t>
            </a:r>
            <a:r>
              <a:rPr lang="en-US" dirty="0" smtClean="0"/>
              <a:t>PABA</a:t>
            </a:r>
          </a:p>
          <a:p>
            <a:pPr lvl="1"/>
            <a:r>
              <a:rPr lang="en-US" dirty="0" smtClean="0"/>
              <a:t>Bacteria die without folic acid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35" y="3196404"/>
            <a:ext cx="2637575" cy="25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9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025372" cy="36582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Substrate </a:t>
            </a:r>
            <a:r>
              <a:rPr lang="en-US" dirty="0"/>
              <a:t>and inhibitor are </a:t>
            </a:r>
            <a:r>
              <a:rPr lang="en-US" b="1" dirty="0"/>
              <a:t>not</a:t>
            </a:r>
            <a:r>
              <a:rPr lang="en-US" dirty="0"/>
              <a:t> similar</a:t>
            </a:r>
          </a:p>
          <a:p>
            <a:r>
              <a:rPr lang="en-US" dirty="0" smtClean="0"/>
              <a:t>Inhibitor </a:t>
            </a:r>
            <a:r>
              <a:rPr lang="en-US" dirty="0"/>
              <a:t>binds to the enzyme at </a:t>
            </a:r>
            <a:r>
              <a:rPr lang="en-US" dirty="0" smtClean="0"/>
              <a:t>different site than </a:t>
            </a:r>
            <a:r>
              <a:rPr lang="en-US" dirty="0"/>
              <a:t>the active site</a:t>
            </a:r>
          </a:p>
          <a:p>
            <a:r>
              <a:rPr lang="en-US" dirty="0" smtClean="0"/>
              <a:t>The </a:t>
            </a:r>
            <a:r>
              <a:rPr lang="en-US" dirty="0"/>
              <a:t>inhibitor changes the </a:t>
            </a:r>
            <a:r>
              <a:rPr lang="en-US" dirty="0" smtClean="0"/>
              <a:t>of </a:t>
            </a:r>
            <a:r>
              <a:rPr lang="en-US" dirty="0"/>
              <a:t>the enzyme, causing </a:t>
            </a:r>
            <a:r>
              <a:rPr lang="en-US" dirty="0" smtClean="0"/>
              <a:t>slow </a:t>
            </a:r>
            <a:r>
              <a:rPr lang="en-US" dirty="0"/>
              <a:t>enzyme </a:t>
            </a:r>
            <a:r>
              <a:rPr lang="en-US" dirty="0" smtClean="0"/>
              <a:t>activity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silver, Ag+</a:t>
            </a:r>
          </a:p>
          <a:p>
            <a:pPr lvl="1"/>
            <a:r>
              <a:rPr lang="en-US" dirty="0"/>
              <a:t>silver forms bonds with the -SH groups of cysteine, the amino acid which </a:t>
            </a:r>
            <a:r>
              <a:rPr lang="en-US" dirty="0" smtClean="0"/>
              <a:t>forms </a:t>
            </a:r>
            <a:r>
              <a:rPr lang="en-US" dirty="0"/>
              <a:t>covalent disulfide </a:t>
            </a:r>
            <a:r>
              <a:rPr lang="en-US" dirty="0" smtClean="0"/>
              <a:t>bridges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disruption of disulfide bridges alters the tertiary structure of the enzyme, affecting its active site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24" y="4650536"/>
            <a:ext cx="4318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90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product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4886" cy="3251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the end product </a:t>
            </a:r>
            <a:r>
              <a:rPr lang="en-US" dirty="0" smtClean="0"/>
              <a:t>is </a:t>
            </a:r>
            <a:r>
              <a:rPr lang="en-US" dirty="0"/>
              <a:t>formed in excess, the excess products interact with enzymes at the beginning of the </a:t>
            </a:r>
            <a:r>
              <a:rPr lang="en-US" dirty="0" smtClean="0"/>
              <a:t>pathway </a:t>
            </a:r>
            <a:r>
              <a:rPr lang="en-US" dirty="0" smtClean="0">
                <a:sym typeface="Wingdings"/>
              </a:rPr>
              <a:t> decrease enzyme activity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Negative feedback 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rate of the process decreases as the concentration of the product increases.</a:t>
            </a:r>
          </a:p>
          <a:p>
            <a:r>
              <a:rPr lang="en-US" dirty="0" smtClean="0"/>
              <a:t>Example: Threonine to isoleucine (amino acids)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054" r="19950"/>
          <a:stretch/>
        </p:blipFill>
        <p:spPr>
          <a:xfrm>
            <a:off x="5122512" y="1417638"/>
            <a:ext cx="3809831" cy="48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 between different types of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869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Competitive inhibition: more substrate, greater rate of reaction</a:t>
            </a:r>
          </a:p>
          <a:p>
            <a:r>
              <a:rPr lang="en-US" dirty="0" smtClean="0"/>
              <a:t>Non competitive inhibition: prevents enzyme binding regardless of substrate concentration </a:t>
            </a:r>
          </a:p>
          <a:p>
            <a:r>
              <a:rPr lang="en-US" dirty="0" smtClean="0"/>
              <a:t>V = rate of reaction</a:t>
            </a:r>
          </a:p>
          <a:p>
            <a:r>
              <a:rPr lang="en-US" dirty="0" smtClean="0"/>
              <a:t>[S] = substrate concentration</a:t>
            </a:r>
          </a:p>
          <a:p>
            <a:endParaRPr lang="en-US" dirty="0"/>
          </a:p>
        </p:txBody>
      </p:sp>
      <p:pic>
        <p:nvPicPr>
          <p:cNvPr id="1026" name="Picture 2" descr="http://alevelnotes.com/content_images/i79_Chap9-enzymeinhibi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75" y="2586182"/>
            <a:ext cx="4520771" cy="29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2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15d15a4-a-b0e0aec0-s-sites.googlegroups.com/a/canacad.ac.jp/dpbio-davef/03-molecules/8-1-metabolism/anti-malaria.drugs.png?attachauth=ANoY7cpgsi0PIPnewsEem6tsmnGx7lMaVYIIJs-QmDZNVFazk_WHu_pRzRBZedvCCTi2XKuRsgFdNxv_J6RGirw-ClrnrNqVLKdZg_9pepnVmoNTwzRE3_pfyMmyGEjOF5sY7LCKwBi_QcIedqSPKStVjhRRkmP4gCzzToWszmonlH06pBnmqCfeRVGe8mH8_f_mVzMrLEA1mXXV_x1kSLfXEhJpa9Yzl1wKgzWMQ4eiXNVPzBLD380f6o2RYjS3rLNLIRpMouIsr9GCOnHXysb7zYAJAVLijg%3D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31" y="405353"/>
            <a:ext cx="6517216" cy="58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5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196</Words>
  <Application>Microsoft Office PowerPoint</Application>
  <PresentationFormat>On-screen Show (4:3)</PresentationFormat>
  <Paragraphs>34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HL 8.1 Metabolism</vt:lpstr>
      <vt:lpstr>Metabolism</vt:lpstr>
      <vt:lpstr>Activation Energy</vt:lpstr>
      <vt:lpstr>Competitive Inhibition</vt:lpstr>
      <vt:lpstr>Non-competitive inhibition</vt:lpstr>
      <vt:lpstr>PowerPoint Presentation</vt:lpstr>
      <vt:lpstr>End product inhibition</vt:lpstr>
      <vt:lpstr>Distinguish between different types of inhibition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 8.1 Metabolism</dc:title>
  <dc:creator>知 西澤</dc:creator>
  <cp:lastModifiedBy>Tomo Nishizawa</cp:lastModifiedBy>
  <cp:revision>11</cp:revision>
  <dcterms:created xsi:type="dcterms:W3CDTF">2014-11-08T19:15:23Z</dcterms:created>
  <dcterms:modified xsi:type="dcterms:W3CDTF">2014-11-10T21:07:44Z</dcterms:modified>
</cp:coreProperties>
</file>