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9" r:id="rId2"/>
    <p:sldId id="259" r:id="rId3"/>
    <p:sldId id="288" r:id="rId4"/>
    <p:sldId id="292" r:id="rId5"/>
    <p:sldId id="293" r:id="rId6"/>
    <p:sldId id="294" r:id="rId7"/>
    <p:sldId id="291" r:id="rId8"/>
    <p:sldId id="284" r:id="rId9"/>
    <p:sldId id="262" r:id="rId10"/>
    <p:sldId id="263" r:id="rId11"/>
    <p:sldId id="264" r:id="rId12"/>
    <p:sldId id="265" r:id="rId13"/>
    <p:sldId id="266" r:id="rId14"/>
    <p:sldId id="267" r:id="rId15"/>
    <p:sldId id="282" r:id="rId16"/>
    <p:sldId id="283" r:id="rId17"/>
    <p:sldId id="28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A1C814-6BEF-4F7D-BEEC-71AAC47230D0}">
          <p14:sldIdLst>
            <p14:sldId id="289"/>
            <p14:sldId id="259"/>
            <p14:sldId id="288"/>
          </p14:sldIdLst>
        </p14:section>
        <p14:section name="Untitled Section" id="{CC02D584-0F6F-4B52-A229-F6A30959684B}">
          <p14:sldIdLst>
            <p14:sldId id="292"/>
            <p14:sldId id="293"/>
            <p14:sldId id="294"/>
            <p14:sldId id="291"/>
          </p14:sldIdLst>
        </p14:section>
        <p14:section name="Untitled Section" id="{980FE75F-AEFE-4D16-BE11-C326FC953621}">
          <p14:sldIdLst>
            <p14:sldId id="284"/>
            <p14:sldId id="262"/>
            <p14:sldId id="263"/>
            <p14:sldId id="264"/>
            <p14:sldId id="265"/>
            <p14:sldId id="266"/>
            <p14:sldId id="267"/>
            <p14:sldId id="282"/>
            <p14:sldId id="283"/>
            <p14:sldId id="28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21" autoAdjust="0"/>
  </p:normalViewPr>
  <p:slideViewPr>
    <p:cSldViewPr>
      <p:cViewPr>
        <p:scale>
          <a:sx n="108" d="100"/>
          <a:sy n="108" d="100"/>
        </p:scale>
        <p:origin x="-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8F8B-57B6-4564-994F-F5A449F82D13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CBE3F-4143-4B06-9006-A87112CE9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9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cells/membrane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http://learn.genetics.utah.edu/content/cells/membranes/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CBE3F-4143-4B06-9006-A87112CE95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6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Solute = component of solution</a:t>
            </a:r>
          </a:p>
          <a:p>
            <a:r>
              <a:rPr lang="en-US" dirty="0" smtClean="0"/>
              <a:t>Solvent</a:t>
            </a:r>
            <a:r>
              <a:rPr lang="en-US" baseline="0" dirty="0" smtClean="0"/>
              <a:t> = substance that dissolves the solute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CBE3F-4143-4B06-9006-A87112CE95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2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8862-1A08-4A55-B578-2FFDDD455714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67D8-C9D3-4DE1-880D-9F002F11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2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8862-1A08-4A55-B578-2FFDDD455714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67D8-C9D3-4DE1-880D-9F002F11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4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8862-1A08-4A55-B578-2FFDDD455714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67D8-C9D3-4DE1-880D-9F002F11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0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8862-1A08-4A55-B578-2FFDDD455714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67D8-C9D3-4DE1-880D-9F002F11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9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8862-1A08-4A55-B578-2FFDDD455714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67D8-C9D3-4DE1-880D-9F002F11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3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8862-1A08-4A55-B578-2FFDDD455714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67D8-C9D3-4DE1-880D-9F002F11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8862-1A08-4A55-B578-2FFDDD455714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67D8-C9D3-4DE1-880D-9F002F11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9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8862-1A08-4A55-B578-2FFDDD455714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67D8-C9D3-4DE1-880D-9F002F11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0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8862-1A08-4A55-B578-2FFDDD455714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67D8-C9D3-4DE1-880D-9F002F11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7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8862-1A08-4A55-B578-2FFDDD455714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67D8-C9D3-4DE1-880D-9F002F11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3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8862-1A08-4A55-B578-2FFDDD455714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167D8-C9D3-4DE1-880D-9F002F11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2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8862-1A08-4A55-B578-2FFDDD455714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167D8-C9D3-4DE1-880D-9F002F11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3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Membrane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6" y="1752600"/>
            <a:ext cx="9144000" cy="376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7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2.4.5 Passive transport:  </a:t>
            </a:r>
            <a:br>
              <a:rPr lang="en-US" dirty="0" smtClean="0"/>
            </a:br>
            <a:r>
              <a:rPr lang="en-US" dirty="0" smtClean="0"/>
              <a:t>2. Facilitated diffusion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93273"/>
            <a:ext cx="4301067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Passive movement of particles from a region of high concentration to a region of low concentration (down a concentration gradient</a:t>
            </a:r>
            <a:r>
              <a:rPr lang="en-US" dirty="0" smtClean="0"/>
              <a:t>), through a </a:t>
            </a:r>
            <a:r>
              <a:rPr lang="en-US" b="1" dirty="0" smtClean="0"/>
              <a:t>selectively permeable membrane</a:t>
            </a:r>
            <a:r>
              <a:rPr lang="en-US" dirty="0" smtClean="0"/>
              <a:t>, facilitated by </a:t>
            </a:r>
            <a:r>
              <a:rPr lang="en-US" b="1" dirty="0" smtClean="0"/>
              <a:t>carrier proteins</a:t>
            </a:r>
          </a:p>
          <a:p>
            <a:pPr marL="114300" indent="0">
              <a:buNone/>
            </a:pPr>
            <a:endParaRPr lang="en-US" b="1" dirty="0" smtClean="0"/>
          </a:p>
          <a:p>
            <a:r>
              <a:rPr lang="en-US" dirty="0" smtClean="0"/>
              <a:t>Carrier proteins are integral proteins that allow some molecules to pass through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467" y="1536038"/>
            <a:ext cx="3406678" cy="2779508"/>
          </a:xfrm>
          <a:prstGeom prst="rect">
            <a:avLst/>
          </a:prstGeom>
        </p:spPr>
      </p:pic>
      <p:pic>
        <p:nvPicPr>
          <p:cNvPr id="2050" name="Picture 2" descr="http://jpkc.scu.edu.cn/ywwy/zbsw(E)/pic/ech5-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19600"/>
            <a:ext cx="3963843" cy="230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655" b="1655"/>
          <a:stretch>
            <a:fillRect/>
          </a:stretch>
        </p:blipFill>
        <p:spPr>
          <a:xfrm>
            <a:off x="237066" y="797391"/>
            <a:ext cx="8128001" cy="5120640"/>
          </a:xfrm>
        </p:spPr>
      </p:pic>
    </p:spTree>
    <p:extLst>
      <p:ext uri="{BB962C8B-B14F-4D97-AF65-F5344CB8AC3E}">
        <p14:creationId xmlns:p14="http://schemas.microsoft.com/office/powerpoint/2010/main" val="372716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2.4.4 Passive transport: </a:t>
            </a:r>
            <a:br>
              <a:rPr lang="en-US" dirty="0" smtClean="0"/>
            </a:br>
            <a:r>
              <a:rPr lang="en-US" dirty="0" smtClean="0"/>
              <a:t>3. 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464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Passive movement of </a:t>
            </a:r>
            <a:r>
              <a:rPr lang="en-US" b="1" dirty="0" smtClean="0"/>
              <a:t>water molecules</a:t>
            </a:r>
            <a:r>
              <a:rPr lang="en-US" dirty="0" smtClean="0"/>
              <a:t> from </a:t>
            </a:r>
            <a:r>
              <a:rPr lang="en-US" dirty="0"/>
              <a:t>a region of </a:t>
            </a:r>
            <a:r>
              <a:rPr lang="en-US" dirty="0" smtClean="0"/>
              <a:t>low solute concentration (high water concentration) to high solute concentration (low water concentration) through a </a:t>
            </a:r>
            <a:r>
              <a:rPr lang="en-US" b="1" dirty="0" smtClean="0"/>
              <a:t>selectively permeable membrane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84" y="1676400"/>
            <a:ext cx="4127500" cy="326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725" y="4940300"/>
            <a:ext cx="46990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8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30766"/>
            <a:ext cx="8207323" cy="561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0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2.3.6 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85989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Uses energy</a:t>
            </a:r>
            <a:r>
              <a:rPr lang="en-US" sz="2400" dirty="0" smtClean="0"/>
              <a:t>, in the form of ATP, to move molecules </a:t>
            </a:r>
            <a:r>
              <a:rPr lang="en-US" sz="2400" b="1" dirty="0" smtClean="0"/>
              <a:t>against </a:t>
            </a:r>
            <a:r>
              <a:rPr lang="en-US" sz="2400" dirty="0" smtClean="0"/>
              <a:t>a concentration gradient, using </a:t>
            </a:r>
            <a:r>
              <a:rPr lang="en-US" sz="2400" b="1" dirty="0" smtClean="0"/>
              <a:t>membrane protein pumps</a:t>
            </a:r>
          </a:p>
          <a:p>
            <a:pPr marL="1143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133600"/>
            <a:ext cx="4929461" cy="4258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800" y="5911334"/>
            <a:ext cx="134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i-biology.net</a:t>
            </a:r>
            <a:endParaRPr lang="en-US" dirty="0"/>
          </a:p>
        </p:txBody>
      </p:sp>
      <p:pic>
        <p:nvPicPr>
          <p:cNvPr id="7" name="Picture 2" descr="http://www.biology4kids.com/files/art/cell2_active1_240x18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32003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93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2.3.6 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E.g</a:t>
            </a:r>
            <a:r>
              <a:rPr lang="en-US" sz="2400" dirty="0" smtClean="0"/>
              <a:t> sodium potassium pump –action potential produced by nerve cells.</a:t>
            </a:r>
          </a:p>
          <a:p>
            <a:pPr marL="1143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100" name="Picture 4" descr="http://www.vi.cl/gepe/07_16SodiumPotassiumPump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6019800" cy="444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22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cells take in large particles that cannot be diffused?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0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0"/>
            <a:ext cx="6502399" cy="3314700"/>
          </a:xfrm>
          <a:prstGeom prst="rect">
            <a:avLst/>
          </a:prstGeom>
        </p:spPr>
      </p:pic>
      <p:pic>
        <p:nvPicPr>
          <p:cNvPr id="4098" name="Picture 2" descr="http://karimedalla.files.wordpress.com/2012/09/i60_03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58" y="2851972"/>
            <a:ext cx="4684282" cy="370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87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2.4.7 Vesicles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1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 bilayer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46" y="1419947"/>
            <a:ext cx="408709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Flexible, adaptable, in motion</a:t>
            </a:r>
          </a:p>
          <a:p>
            <a:r>
              <a:rPr lang="en-US" dirty="0" smtClean="0"/>
              <a:t>Selectively permeable</a:t>
            </a:r>
          </a:p>
          <a:p>
            <a:pPr lvl="1"/>
            <a:r>
              <a:rPr lang="en-US" dirty="0" smtClean="0"/>
              <a:t>“Controlled entry”</a:t>
            </a:r>
          </a:p>
          <a:p>
            <a:pPr lvl="1"/>
            <a:r>
              <a:rPr lang="en-US" dirty="0" smtClean="0"/>
              <a:t>Small, hydrophobic </a:t>
            </a:r>
          </a:p>
          <a:p>
            <a:r>
              <a:rPr lang="en-US" dirty="0" smtClean="0"/>
              <a:t>Hydrophobic fatty acid tails repel water and form the middle layer</a:t>
            </a:r>
          </a:p>
          <a:p>
            <a:r>
              <a:rPr lang="en-US" dirty="0" smtClean="0"/>
              <a:t>Hydrophilic phosphate heads attract water and form outer layers </a:t>
            </a:r>
            <a:endParaRPr lang="en-US" dirty="0"/>
          </a:p>
        </p:txBody>
      </p:sp>
      <p:pic>
        <p:nvPicPr>
          <p:cNvPr id="2050" name="Picture 2" descr="http://www.shmoop.com/images/biology/biobook_flow_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61" y="2514600"/>
            <a:ext cx="4581370" cy="382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upload.wikimedia.org/wikipedia/commons/3/3c/0301_Phospholipid_Stru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1656760" cy="197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9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0"/>
            <a:ext cx="274778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46280" y="274638"/>
            <a:ext cx="463092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Membrane fluidity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14800" y="1524000"/>
            <a:ext cx="3979333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Unsaturated </a:t>
            </a:r>
            <a:r>
              <a:rPr lang="en-US" sz="2800" dirty="0"/>
              <a:t>hydrocarbon tail of phospholipids have kinks that keep the molecules from packing together, enhancing membrane fluidity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Cholesterol reduces membrane fluidity by reducing phospholipid movement at moderate temperatures but it also hinders solidification at low temperatures.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5475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Liposomes for drug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Artificially produced vesicles that can be used for transport of drugs around the body</a:t>
            </a:r>
          </a:p>
          <a:p>
            <a:r>
              <a:rPr lang="en-US" dirty="0" smtClean="0"/>
              <a:t>Good method of targeting cancer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200400"/>
            <a:ext cx="3869267" cy="32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9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membranes important?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Membranes define compartments</a:t>
            </a:r>
          </a:p>
          <a:p>
            <a:r>
              <a:rPr lang="en-US" dirty="0" smtClean="0"/>
              <a:t>Membrane proteins control traffic</a:t>
            </a:r>
          </a:p>
          <a:p>
            <a:r>
              <a:rPr lang="en-US" dirty="0" smtClean="0"/>
              <a:t>Membranes are fluid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219200"/>
            <a:ext cx="2734887" cy="53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Membrane Transport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in homework</a:t>
            </a:r>
          </a:p>
          <a:p>
            <a:r>
              <a:rPr lang="en-US" dirty="0" smtClean="0"/>
              <a:t>Announcement</a:t>
            </a:r>
            <a:r>
              <a:rPr lang="en-US" dirty="0" smtClean="0"/>
              <a:t>: Test 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14600"/>
            <a:ext cx="9144000" cy="376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Davson-Danielli</a:t>
            </a:r>
            <a:r>
              <a:rPr lang="en-US" dirty="0" smtClean="0"/>
              <a:t> Sandwich Model (1930)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Proposed layers of protein adjacent to the phospholipid bilayer</a:t>
            </a:r>
          </a:p>
          <a:p>
            <a:r>
              <a:rPr lang="en-US" dirty="0" smtClean="0"/>
              <a:t>Evidence</a:t>
            </a:r>
          </a:p>
          <a:p>
            <a:pPr lvl="1"/>
            <a:r>
              <a:rPr lang="en-US" dirty="0" smtClean="0"/>
              <a:t>Proteins appear dark in electron micrographs and phospholipids appear light</a:t>
            </a:r>
            <a:endParaRPr lang="en-US" dirty="0"/>
          </a:p>
        </p:txBody>
      </p:sp>
      <p:pic>
        <p:nvPicPr>
          <p:cNvPr id="1026" name="Picture 2" descr="http://avonapbio.pbworks.com/f/dd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2590800" cy="266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ytochemistry.net/cell-biology/memb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43719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0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Singer-Nicolson Fluid Mosaic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Evidence</a:t>
            </a:r>
          </a:p>
          <a:p>
            <a:pPr lvl="1"/>
            <a:r>
              <a:rPr lang="en-US" dirty="0" smtClean="0"/>
              <a:t>1. Freeze etched images of the center of membranes was interpreted as trans membrane proteins</a:t>
            </a:r>
          </a:p>
          <a:p>
            <a:pPr lvl="1"/>
            <a:r>
              <a:rPr lang="en-US" dirty="0" smtClean="0"/>
              <a:t> 2. Improvements in biochemical techniques led to discovery of new membrane structures. Membranes were found to be varied in size and shape. </a:t>
            </a:r>
            <a:endParaRPr lang="en-US" dirty="0"/>
          </a:p>
        </p:txBody>
      </p:sp>
      <p:pic>
        <p:nvPicPr>
          <p:cNvPr id="2050" name="Picture 2" descr=" photo nucle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338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Research on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Topics: Endocytosis &amp; Exocytosis, Simple/facilitated diffusion &amp; Osmosis, Active Transport</a:t>
            </a:r>
          </a:p>
          <a:p>
            <a:r>
              <a:rPr lang="en-US" dirty="0" smtClean="0"/>
              <a:t>In your presentation, explain: </a:t>
            </a:r>
          </a:p>
          <a:p>
            <a:pPr lvl="1"/>
            <a:r>
              <a:rPr lang="en-US" dirty="0" smtClean="0"/>
              <a:t>What is it? </a:t>
            </a:r>
          </a:p>
          <a:p>
            <a:pPr lvl="1"/>
            <a:r>
              <a:rPr lang="en-US" dirty="0" smtClean="0"/>
              <a:t>What kind of materials are transported across the membrane, and how? </a:t>
            </a:r>
          </a:p>
          <a:p>
            <a:pPr lvl="1"/>
            <a:r>
              <a:rPr lang="en-US" dirty="0" smtClean="0"/>
              <a:t>Give a </a:t>
            </a:r>
            <a:r>
              <a:rPr lang="en-US" dirty="0" smtClean="0"/>
              <a:t>specific example </a:t>
            </a:r>
            <a:r>
              <a:rPr lang="en-US" dirty="0" smtClean="0"/>
              <a:t>of </a:t>
            </a:r>
            <a:r>
              <a:rPr lang="en-US" dirty="0" smtClean="0"/>
              <a:t>materials transported </a:t>
            </a:r>
            <a:r>
              <a:rPr lang="en-US" dirty="0" smtClean="0"/>
              <a:t>across </a:t>
            </a:r>
            <a:r>
              <a:rPr lang="en-US" dirty="0" smtClean="0"/>
              <a:t>the membrane.</a:t>
            </a:r>
          </a:p>
        </p:txBody>
      </p:sp>
    </p:spTree>
    <p:extLst>
      <p:ext uri="{BB962C8B-B14F-4D97-AF65-F5344CB8AC3E}">
        <p14:creationId xmlns:p14="http://schemas.microsoft.com/office/powerpoint/2010/main" val="8141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Lipids move laterally in a membrane, but flip-flopping across the membrane is rare.</a:t>
            </a:r>
          </a:p>
          <a:p>
            <a:r>
              <a:rPr lang="en-US" dirty="0"/>
              <a:t>Unsaturated hydrocarbon tail of phospholipids have kinks that keep the molecules from packing together, enhancing membrane fluidity.</a:t>
            </a:r>
          </a:p>
          <a:p>
            <a:r>
              <a:rPr lang="en-US" dirty="0"/>
              <a:t>Cholesterol reduces membrane fluidity by reducing phospholipid movement at moderate temperatures but it also hinders solidification at low temperatures.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2.4.4 Passive transport: </a:t>
            </a:r>
            <a:br>
              <a:rPr lang="en-US" sz="4000" dirty="0" smtClean="0"/>
            </a:br>
            <a:r>
              <a:rPr lang="en-US" sz="4000" dirty="0" smtClean="0"/>
              <a:t>1. Simple Diffusion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Passive movement of particles from a region of high concentration to a region of low concentration (down a concentration gradient) </a:t>
            </a:r>
          </a:p>
        </p:txBody>
      </p:sp>
      <p:pic>
        <p:nvPicPr>
          <p:cNvPr id="1026" name="Picture 2" descr="http://cellspd5spering.wikispaces.com/file/view/diffusion.gif/45870401/diffus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06617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5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489</Words>
  <Application>Microsoft Office PowerPoint</Application>
  <PresentationFormat>On-screen Show (4:3)</PresentationFormat>
  <Paragraphs>60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2.4 Membrane Structure</vt:lpstr>
      <vt:lpstr>Phospholipid bilayer</vt:lpstr>
      <vt:lpstr>Why are membranes important? </vt:lpstr>
      <vt:lpstr>1.4 Membrane Transport</vt:lpstr>
      <vt:lpstr>Davson-Danielli Sandwich Model (1930)</vt:lpstr>
      <vt:lpstr>Singer-Nicolson Fluid Mosaic Model </vt:lpstr>
      <vt:lpstr>Mini Research on Transport</vt:lpstr>
      <vt:lpstr>Cholesterol</vt:lpstr>
      <vt:lpstr>2.4.4 Passive transport:  1. Simple Diffusion</vt:lpstr>
      <vt:lpstr>2.4.5 Passive transport:   2. Facilitated diffusion </vt:lpstr>
      <vt:lpstr>PowerPoint Presentation</vt:lpstr>
      <vt:lpstr>2.4.4 Passive transport:  3. Osmosis</vt:lpstr>
      <vt:lpstr>PowerPoint Presentation</vt:lpstr>
      <vt:lpstr>PowerPoint Presentation</vt:lpstr>
      <vt:lpstr>2.3.6 Active transport</vt:lpstr>
      <vt:lpstr>2.3.6 Active transport</vt:lpstr>
      <vt:lpstr>How do cells take in large particles that cannot be diffused?</vt:lpstr>
      <vt:lpstr>PowerPoint Presentation</vt:lpstr>
      <vt:lpstr>2.4.7 Vesicles</vt:lpstr>
      <vt:lpstr>Membrane fluidity</vt:lpstr>
      <vt:lpstr>Liposomes for drug delivery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 Membranes</dc:title>
  <dc:creator>Tomo Nishizawa</dc:creator>
  <cp:lastModifiedBy>Tomo Nishizawa</cp:lastModifiedBy>
  <cp:revision>35</cp:revision>
  <dcterms:created xsi:type="dcterms:W3CDTF">2014-03-30T16:59:37Z</dcterms:created>
  <dcterms:modified xsi:type="dcterms:W3CDTF">2014-09-26T14:58:29Z</dcterms:modified>
</cp:coreProperties>
</file>